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60" r:id="rId4"/>
    <p:sldId id="261" r:id="rId5"/>
    <p:sldId id="257" r:id="rId6"/>
    <p:sldId id="258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198FEA-07C8-4C01-9AE1-E4749E643D31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399871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F7C290-632B-4D43-B9E0-86F0764726C4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163894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32425F-14A4-42A7-A636-DA750DDCE947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46789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F3722-F387-40B6-A383-217AE4822FFE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52912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E6FD5C-7D3A-461E-A44A-E57A27A8AA91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3848701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4DB8C0-2D40-4C77-8B91-A55D8CE990C0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55201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EF423B-BAE0-41D0-8BD7-BE407CEFE948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202501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781931-8A64-4571-A953-B448FA417103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48352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ECED73-6581-4CB8-B278-53D37B533D6A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127607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1EB236-5BF4-4C32-8FE9-6B30DB44CD00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308476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04425-0771-44CC-8CDF-FF74715C565D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22188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Kliknite sem a upravte štýly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3585D61-858A-4C5D-8AB1-A67851D8DEE2}" type="slidenum">
              <a:rPr lang="sk-SK" altLang="en-US"/>
              <a:pPr/>
              <a:t>‹#›</a:t>
            </a:fld>
            <a:endParaRPr lang="sk-SK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700213"/>
          </a:xfrm>
          <a:solidFill>
            <a:schemeClr val="accent1">
              <a:lumMod val="9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sk-SK" altLang="sk-SK" sz="5400" b="1" dirty="0" smtClean="0"/>
              <a:t>BIORYTMY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700213"/>
            <a:ext cx="9144000" cy="5157787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609600" indent="-609600" algn="just" eaLnBrk="1" hangingPunct="1">
              <a:lnSpc>
                <a:spcPct val="125000"/>
              </a:lnSpc>
            </a:pPr>
            <a:endParaRPr lang="sk-SK" altLang="sk-SK" sz="1600" dirty="0" smtClean="0"/>
          </a:p>
          <a:p>
            <a:pPr marL="609600" indent="-609600" algn="just" eaLnBrk="1" hangingPunct="1">
              <a:lnSpc>
                <a:spcPct val="125000"/>
              </a:lnSpc>
            </a:pPr>
            <a:endParaRPr lang="sk-SK" altLang="sk-SK" sz="1600" dirty="0" smtClean="0"/>
          </a:p>
          <a:p>
            <a:pPr marL="609600" indent="-609600" algn="just" eaLnBrk="1" hangingPunct="1">
              <a:lnSpc>
                <a:spcPct val="125000"/>
              </a:lnSpc>
            </a:pPr>
            <a:endParaRPr lang="sk-SK" altLang="sk-SK" sz="1600" dirty="0" smtClean="0"/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Doc. RNDr. Elena </a:t>
            </a:r>
            <a:r>
              <a:rPr lang="sk-SK" sz="2400" dirty="0" err="1">
                <a:latin typeface="Times New Roman" pitchFamily="18" charset="0"/>
                <a:cs typeface="Times New Roman" pitchFamily="18" charset="0"/>
              </a:rPr>
              <a:t>Ferencová</a:t>
            </a:r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, CSc.</a:t>
            </a:r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Ústav lekárskej fyziky, biofyziky, informatiky </a:t>
            </a:r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sk-SK" sz="2400" dirty="0" err="1">
                <a:latin typeface="Times New Roman" pitchFamily="18" charset="0"/>
                <a:cs typeface="Times New Roman" pitchFamily="18" charset="0"/>
              </a:rPr>
              <a:t>telemedicíny</a:t>
            </a:r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, Lekárska fakulta, </a:t>
            </a:r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Univerzita Komenského, Bratislava</a:t>
            </a:r>
          </a:p>
          <a:p>
            <a:pPr marL="609600" indent="-609600" algn="l" eaLnBrk="1" hangingPunct="1">
              <a:lnSpc>
                <a:spcPct val="145000"/>
              </a:lnSpc>
            </a:pPr>
            <a:endParaRPr lang="sk-SK" altLang="sk-S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l" eaLnBrk="1" hangingPunct="1">
              <a:lnSpc>
                <a:spcPct val="145000"/>
              </a:lnSpc>
            </a:pPr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v</a:t>
            </a:r>
            <a:r>
              <a:rPr 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Bratislave 17.4.2015</a:t>
            </a:r>
            <a:endParaRPr lang="sk-SK" altLang="sk-SK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accent1"/>
          </a:solidFill>
        </p:spPr>
        <p:txBody>
          <a:bodyPr/>
          <a:lstStyle/>
          <a:p>
            <a:pPr marL="609600" indent="-609600" eaLnBrk="1" hangingPunct="1">
              <a:lnSpc>
                <a:spcPct val="125000"/>
              </a:lnSpc>
              <a:buFontTx/>
              <a:buNone/>
            </a:pPr>
            <a:endParaRPr lang="sk-SK" altLang="sk-SK" sz="1600" b="1" smtClean="0"/>
          </a:p>
          <a:p>
            <a:pPr marL="609600" indent="-60960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1. hod.  - spánok už prešiel 3 fázami</a:t>
            </a:r>
          </a:p>
          <a:p>
            <a:pPr marL="609600" indent="-60960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                človek najcitlivejší na bolesť</a:t>
            </a:r>
          </a:p>
          <a:p>
            <a:pPr marL="609600" indent="-60960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  <a:p>
            <a:pPr marL="609600" indent="-60960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2. hod. pečeň pracuje naplno – využíva kľud ostatných orgánov – z potravy vytvára látky, ktoré človek nutne potrebuje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odstraňuje z tela všetky jedy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očisťuje telo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pečeň v túto dobu nezaťažovať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ak piť – tak  len vodu</a:t>
            </a:r>
            <a:r>
              <a:rPr lang="sk-SK" altLang="sk-SK" sz="2400" b="1" smtClean="0"/>
              <a:t> </a:t>
            </a:r>
          </a:p>
          <a:p>
            <a:pPr marL="609600" indent="-60960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  <a:p>
            <a:pPr marL="609600" indent="-60960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3. hod.  telo odpočíva – fyzicky sme na dne, najnižší krvný tlak ( hypertonici sa cítia najlepšie ) srdce bije najpomalšie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dych je pomalý a plochý </a:t>
            </a:r>
            <a:r>
              <a:rPr lang="sk-SK" altLang="sk-SK" sz="2400" b="1" smtClean="0"/>
              <a:t> </a:t>
            </a:r>
          </a:p>
          <a:p>
            <a:pPr marL="609600" indent="-60960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  <a:p>
            <a:pPr marL="609600" indent="-60960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accent1"/>
          </a:solidFill>
        </p:spPr>
        <p:txBody>
          <a:bodyPr/>
          <a:lstStyle/>
          <a:p>
            <a:pPr marL="0" indent="0" eaLnBrk="1" hangingPunct="1">
              <a:buFontTx/>
              <a:buNone/>
            </a:pPr>
            <a:endParaRPr lang="sk-SK" altLang="sk-SK" sz="1600" b="1" smtClean="0"/>
          </a:p>
          <a:p>
            <a:pPr marL="0" indent="0" eaLnBrk="1" hangingPunct="1">
              <a:buFontTx/>
              <a:buNone/>
            </a:pPr>
            <a:r>
              <a:rPr lang="sk-SK" altLang="sk-SK" sz="2400" b="1" smtClean="0"/>
              <a:t>4. hod. - tlak je ešte nižší, mozog je minimálne prekrvený (čo je spôsobené i zmenou trombocytov), v tejto hodine sa najčastejšie zomiera telo pracuje na najnižšie obrátky, ale je už mimoriadne citlivý na zvuk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5. hod. - ľadviny sú takmer v kľude – nevylučujú skoro žiaden moč, máme za sebou fázu ľahkého spánku, fázu snov, hlbokého spánku bez snov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rýchle sa prenášame do bdelého stavu 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>
                <a:cs typeface="Arial" panose="020B0604020202020204" pitchFamily="34" charset="0"/>
              </a:rPr>
              <a:t>6. hod.</a:t>
            </a:r>
            <a:r>
              <a:rPr lang="sk-SK" altLang="sk-SK" sz="2400" b="1" smtClean="0"/>
              <a:t> - n</a:t>
            </a:r>
            <a:r>
              <a:rPr lang="sk-SK" altLang="sk-SK" sz="2400" b="1" smtClean="0">
                <a:cs typeface="Arial" panose="020B0604020202020204" pitchFamily="34" charset="0"/>
              </a:rPr>
              <a:t>ajlepšia hodina k láske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pohlavné hormóny sú najaktívnejšie (hlavne u mužov) zvyšuje sa tlak, srdce začína rýchlejšie tepať, krv prúdi do tepien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telo sa už prebúdza</a:t>
            </a:r>
            <a:endParaRPr lang="en-US" altLang="sk-SK" sz="2400" b="1" smtClean="0"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  <a:p>
            <a:pPr marL="0" indent="0" eaLnBrk="1" hangingPunct="1">
              <a:buFontTx/>
              <a:buNone/>
            </a:pPr>
            <a:endParaRPr lang="sk-SK" altLang="sk-S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accent1"/>
          </a:solidFill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sk-SK" altLang="sk-SK" sz="2400" b="1" smtClean="0"/>
              <a:t>7. hod. - imunologicá obrana ľudského tela je najvyššia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pri styku s vírmi a baktériami, má šancu odolať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nebezpečie pre pacientov s transplantovanými orgánmi</a:t>
            </a:r>
            <a:r>
              <a:rPr lang="sk-SK" altLang="sk-SK" sz="2400" b="1" smtClean="0"/>
              <a:t> </a:t>
            </a:r>
          </a:p>
          <a:p>
            <a:pPr marL="0" indent="0" eaLnBrk="1" hangingPunct="1">
              <a:lnSpc>
                <a:spcPct val="125000"/>
              </a:lnSpc>
              <a:buFontTx/>
              <a:buChar char="-"/>
            </a:pPr>
            <a:endParaRPr lang="sk-SK" altLang="sk-SK" sz="2400" b="1" smtClean="0"/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8. hod. - telo je odpočinuté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pečeň dokončila svoju prácu (telo je zbavené jedovatých splodín telo najrýchlejšie a najlepšie spracuje alkohol – ale pečeň sa hneď zaťaží</a:t>
            </a:r>
            <a:r>
              <a:rPr lang="sk-SK" altLang="sk-SK" sz="2400" b="1" smtClean="0"/>
              <a:t>)</a:t>
            </a:r>
            <a:r>
              <a:rPr lang="sk-SK" altLang="sk-SK" sz="2400" b="1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>
                <a:cs typeface="Arial" panose="020B0604020202020204" pitchFamily="34" charset="0"/>
              </a:rPr>
              <a:t>9. hod.</a:t>
            </a:r>
            <a:r>
              <a:rPr lang="sk-SK" altLang="sk-SK" sz="2400" b="1" smtClean="0"/>
              <a:t> - z</a:t>
            </a:r>
            <a:r>
              <a:rPr lang="sk-SK" altLang="sk-SK" sz="2400" b="1" smtClean="0">
                <a:cs typeface="Arial" panose="020B0604020202020204" pitchFamily="34" charset="0"/>
              </a:rPr>
              <a:t>ačína vzostup duševnej aktivity, znižuje sa citlivosť voči bolesti, srdce začína pracovať naplno. </a:t>
            </a: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>
                <a:cs typeface="Arial" panose="020B0604020202020204" pitchFamily="34" charset="0"/>
              </a:rPr>
              <a:t>10. hod.</a:t>
            </a:r>
            <a:r>
              <a:rPr lang="sk-SK" altLang="sk-SK" sz="2400" b="1" smtClean="0"/>
              <a:t> - z</a:t>
            </a:r>
            <a:r>
              <a:rPr lang="sk-SK" altLang="sk-SK" sz="2400" b="1" smtClean="0">
                <a:cs typeface="Arial" panose="020B0604020202020204" pitchFamily="34" charset="0"/>
              </a:rPr>
              <a:t>vyšuje sa aktivita, najväčšia pracovná možnosť dňa</a:t>
            </a:r>
            <a:endParaRPr lang="en-US" altLang="sk-SK" sz="2400" b="1" smtClean="0"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125000"/>
              </a:lnSpc>
              <a:buFontTx/>
              <a:buChar char="-"/>
            </a:pPr>
            <a:endParaRPr lang="sk-SK" altLang="sk-S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accent1"/>
          </a:solidFill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sk-SK" altLang="sk-SK" sz="2400" b="1" smtClean="0"/>
              <a:t>12. hod – telo pracuje na plné obrátky - sme na vrchole síl, krvný tlak a tep dosahuje špičkové hodnoty (žiadny alkohol – telo reaguje zvlášť – citlivo).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sk-SK" altLang="sk-SK" sz="2400" b="1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13. hod - pečeň má pauzu, do krvi prichádza málo glykogénu, máme pocit únavy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prvé obdobie aktivity je za nami (telo by sa malo odreagovať, je značne unavené).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>
                <a:cs typeface="Arial" panose="020B0604020202020204" pitchFamily="34" charset="0"/>
              </a:rPr>
              <a:t>14. </a:t>
            </a:r>
            <a:r>
              <a:rPr lang="sk-SK" altLang="sk-SK" sz="2400" b="1" smtClean="0"/>
              <a:t>h</a:t>
            </a:r>
            <a:r>
              <a:rPr lang="sk-SK" altLang="sk-SK" sz="2400" b="1" smtClean="0">
                <a:cs typeface="Arial" panose="020B0604020202020204" pitchFamily="34" charset="0"/>
              </a:rPr>
              <a:t>od</a:t>
            </a:r>
            <a:r>
              <a:rPr lang="sk-SK" altLang="sk-SK" sz="2400" b="1" smtClean="0"/>
              <a:t> - k</a:t>
            </a:r>
            <a:r>
              <a:rPr lang="sk-SK" altLang="sk-SK" sz="2400" b="1" smtClean="0">
                <a:cs typeface="Arial" panose="020B0604020202020204" pitchFamily="34" charset="0"/>
              </a:rPr>
              <a:t>rivka energie na najnižšom bode, cítime ešte únavu (zvyšuje sa podráždenosť, zatvárajú sa oči – druhý najnižší bod 24 hod cyklu).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>
                <a:cs typeface="Arial" panose="020B0604020202020204" pitchFamily="34" charset="0"/>
              </a:rPr>
              <a:t>15. </a:t>
            </a:r>
            <a:r>
              <a:rPr lang="sk-SK" altLang="sk-SK" sz="2400" b="1" smtClean="0"/>
              <a:t>h</a:t>
            </a:r>
            <a:r>
              <a:rPr lang="sk-SK" altLang="sk-SK" sz="2400" b="1" smtClean="0">
                <a:cs typeface="Arial" panose="020B0604020202020204" pitchFamily="34" charset="0"/>
              </a:rPr>
              <a:t>od</a:t>
            </a:r>
            <a:r>
              <a:rPr lang="sk-SK" altLang="sk-SK" sz="2400" b="1" smtClean="0"/>
              <a:t> - o</a:t>
            </a:r>
            <a:r>
              <a:rPr lang="sk-SK" altLang="sk-SK" sz="2400" b="1" smtClean="0">
                <a:cs typeface="Arial" panose="020B0604020202020204" pitchFamily="34" charset="0"/>
              </a:rPr>
              <a:t>päť nastáva zlepšenie do maxima, zmysly sú najvnímavejšie, hlavne čuch a chuť dostávame sa zase do kondície.</a:t>
            </a:r>
            <a:endParaRPr lang="en-US" altLang="sk-SK" sz="2400" b="1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accent1"/>
          </a:solidFill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sk-SK" altLang="sk-SK" sz="2400" b="1" smtClean="0"/>
              <a:t>16. hod. - vyššia hladina cukru v krvi (popoludnajšia cukrovka) táto odchýlka od normálu charakterizuje žiadnu nemoc ( znova trocha útlm )</a:t>
            </a: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17. hod. - výkonnosť je opäť o niečo vyššia je to vhodná hodina pre športovcov</a:t>
            </a: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18. hod. - u ľudí, i u zvierat sa opäť znižuje prah fyzickej bolesti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je vhodná doba pre pohyb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duševná činnosť klesá</a:t>
            </a: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>
                <a:cs typeface="Arial" panose="020B0604020202020204" pitchFamily="34" charset="0"/>
              </a:rPr>
              <a:t>19. </a:t>
            </a:r>
            <a:r>
              <a:rPr lang="sk-SK" altLang="sk-SK" sz="2400" b="1" smtClean="0"/>
              <a:t>h</a:t>
            </a:r>
            <a:r>
              <a:rPr lang="sk-SK" altLang="sk-SK" sz="2400" b="1" smtClean="0">
                <a:cs typeface="Arial" panose="020B0604020202020204" pitchFamily="34" charset="0"/>
              </a:rPr>
              <a:t>od</a:t>
            </a:r>
            <a:r>
              <a:rPr lang="sk-SK" altLang="sk-SK" sz="2400" b="1" smtClean="0"/>
              <a:t>. - zvyšuje sa krvný tlak, psychická stabilita je na nule, sme nervózni, podráždení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/>
              <a:t> alergici majú najväčšie ťažkosti</a:t>
            </a: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( bolesti hlavy, senná nádcha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ex</a:t>
            </a:r>
            <a:r>
              <a:rPr lang="sk-SK" altLang="sk-SK" sz="2400" b="1" smtClean="0"/>
              <a:t>é</a:t>
            </a:r>
            <a:r>
              <a:rPr lang="sk-SK" altLang="sk-SK" sz="2400" b="1" smtClean="0">
                <a:cs typeface="Arial" panose="020B0604020202020204" pitchFamily="34" charset="0"/>
              </a:rPr>
              <a:t>my )</a:t>
            </a:r>
            <a:endParaRPr lang="en-US" altLang="sk-SK" sz="2400" b="1" smtClean="0"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accent1"/>
          </a:solidFill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sk-SK" altLang="sk-SK" sz="2400" b="1" smtClean="0"/>
              <a:t>20. hod. - naše reakcie sú pohotové (pre šoférov vhodná doba – počet nehôd najmenší) váha tela je najväčšia z celého dňa.</a:t>
            </a: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21. hod. - stále dobrá duševná aktivita (pre študentov, hercov) – večer je pamäť schopná prijať najviac poznatkov (aj najlepšie uložiť). </a:t>
            </a: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22. hod. - v krvi je veľké množstvo bielych krviniek (miesto 5000 – 9000 – sú na 1 cm</a:t>
            </a:r>
            <a:r>
              <a:rPr lang="sk-SK" altLang="sk-SK" sz="2400" b="1" baseline="30000" smtClean="0"/>
              <a:t>2</a:t>
            </a:r>
            <a:r>
              <a:rPr lang="sk-SK" altLang="sk-SK" sz="2400" b="1" smtClean="0"/>
              <a:t> až 12 000). Telesná teplota sa znižuje, dych je plochý, telo sa pomaly pripravuje na spánok i keď sa nám ešte spať nechce.</a:t>
            </a:r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endParaRPr lang="sk-SK" altLang="sk-SK" sz="2400" b="1" smtClean="0"/>
          </a:p>
          <a:p>
            <a:pPr marL="0" indent="0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24. hod. - ak sme šli spať o 22</a:t>
            </a:r>
            <a:r>
              <a:rPr lang="sk-SK" altLang="sk-SK" sz="2400" b="1" baseline="30000" smtClean="0"/>
              <a:t>00</a:t>
            </a:r>
            <a:r>
              <a:rPr lang="sk-SK" altLang="sk-SK" sz="2400" b="1" smtClean="0"/>
              <a:t> hod – dostavujú sa prvé sny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mozog zúčtoval a odhadzuje všetko nepotrebné. </a:t>
            </a:r>
            <a:endParaRPr lang="en-US" altLang="sk-SK" sz="2400" b="1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92D050"/>
          </a:solidFill>
        </p:spPr>
        <p:txBody>
          <a:bodyPr/>
          <a:lstStyle/>
          <a:p>
            <a:pPr marL="87313" indent="-87313" eaLnBrk="1" hangingPunct="1">
              <a:lnSpc>
                <a:spcPct val="125000"/>
              </a:lnSpc>
              <a:buFontTx/>
              <a:buNone/>
            </a:pPr>
            <a:endParaRPr lang="sk-SK" altLang="sk-SK" sz="1600" smtClean="0"/>
          </a:p>
          <a:p>
            <a:pPr marL="87313" indent="-87313" eaLnBrk="1" hangingPunct="1">
              <a:lnSpc>
                <a:spcPct val="125000"/>
              </a:lnSpc>
              <a:buFontTx/>
              <a:buNone/>
            </a:pPr>
            <a:r>
              <a:rPr lang="sk-SK" altLang="sk-SK" sz="1600" b="1" smtClean="0"/>
              <a:t>  </a:t>
            </a:r>
            <a:r>
              <a:rPr lang="sk-SK" altLang="sk-SK" sz="2800" b="1" smtClean="0"/>
              <a:t>Denne pôsobia rôzne vplyvy – pracovná doba</a:t>
            </a:r>
            <a:r>
              <a:rPr lang="en-US" altLang="sk-SK" sz="2800" b="1" smtClean="0">
                <a:cs typeface="Arial" panose="020B0604020202020204" pitchFamily="34" charset="0"/>
              </a:rPr>
              <a:t>;</a:t>
            </a:r>
            <a:r>
              <a:rPr lang="sk-SK" altLang="sk-SK" sz="2800" b="1" smtClean="0">
                <a:cs typeface="Arial" panose="020B0604020202020204" pitchFamily="34" charset="0"/>
              </a:rPr>
              <a:t> spoločenský život</a:t>
            </a:r>
            <a:r>
              <a:rPr lang="en-US" altLang="sk-SK" sz="2800" b="1" smtClean="0">
                <a:cs typeface="Arial" panose="020B0604020202020204" pitchFamily="34" charset="0"/>
              </a:rPr>
              <a:t>;</a:t>
            </a:r>
            <a:r>
              <a:rPr lang="sk-SK" altLang="sk-SK" sz="2800" b="1" smtClean="0">
                <a:cs typeface="Arial" panose="020B0604020202020204" pitchFamily="34" charset="0"/>
              </a:rPr>
              <a:t> človek si umelo predlžuje svetlo</a:t>
            </a:r>
            <a:r>
              <a:rPr lang="en-US" altLang="sk-SK" sz="2800" b="1" smtClean="0">
                <a:cs typeface="Arial" panose="020B0604020202020204" pitchFamily="34" charset="0"/>
              </a:rPr>
              <a:t>;</a:t>
            </a:r>
            <a:r>
              <a:rPr lang="sk-SK" altLang="sk-SK" sz="2800" b="1" smtClean="0">
                <a:cs typeface="Arial" panose="020B0604020202020204" pitchFamily="34" charset="0"/>
              </a:rPr>
              <a:t> skracuje noc, posúva hodiny – biorytmy sa menia len pomaly</a:t>
            </a:r>
            <a:r>
              <a:rPr lang="sk-SK" altLang="sk-SK" sz="2800" b="1" smtClean="0"/>
              <a:t>.</a:t>
            </a:r>
          </a:p>
          <a:p>
            <a:pPr marL="87313" indent="-87313" eaLnBrk="1" hangingPunct="1">
              <a:lnSpc>
                <a:spcPct val="125000"/>
              </a:lnSpc>
              <a:buFontTx/>
              <a:buNone/>
            </a:pPr>
            <a:endParaRPr lang="sk-SK" altLang="sk-SK" sz="2800" b="1" smtClean="0">
              <a:cs typeface="Arial" panose="020B0604020202020204" pitchFamily="34" charset="0"/>
            </a:endParaRPr>
          </a:p>
          <a:p>
            <a:pPr marL="87313" indent="-87313" eaLnBrk="1" hangingPunct="1">
              <a:lnSpc>
                <a:spcPct val="125000"/>
              </a:lnSpc>
              <a:buFontTx/>
              <a:buNone/>
            </a:pPr>
            <a:r>
              <a:rPr lang="sk-SK" altLang="sk-SK" sz="2800" b="1" smtClean="0">
                <a:cs typeface="Arial" panose="020B0604020202020204" pitchFamily="34" charset="0"/>
              </a:rPr>
              <a:t>Obyvatelia polárnych oblastí – i počas bielych nocí</a:t>
            </a:r>
            <a:r>
              <a:rPr lang="sk-SK" altLang="sk-SK" sz="2800" b="1" smtClean="0"/>
              <a:t>,</a:t>
            </a:r>
            <a:r>
              <a:rPr lang="sk-SK" altLang="sk-SK" sz="2800" b="1" smtClean="0">
                <a:cs typeface="Arial" panose="020B0604020202020204" pitchFamily="34" charset="0"/>
              </a:rPr>
              <a:t> i počas tmavých majú rovnako zachovaný bior</a:t>
            </a:r>
            <a:r>
              <a:rPr lang="sk-SK" altLang="sk-SK" sz="2800" b="1" smtClean="0"/>
              <a:t>y</a:t>
            </a:r>
            <a:r>
              <a:rPr lang="sk-SK" altLang="sk-SK" sz="2800" b="1" smtClean="0">
                <a:cs typeface="Arial" panose="020B0604020202020204" pitchFamily="34" charset="0"/>
              </a:rPr>
              <a:t>tmus</a:t>
            </a:r>
            <a:r>
              <a:rPr lang="sk-SK" altLang="sk-SK" sz="2800" b="1" smtClean="0"/>
              <a:t>.</a:t>
            </a:r>
          </a:p>
          <a:p>
            <a:pPr marL="87313" indent="-87313" eaLnBrk="1" hangingPunct="1">
              <a:lnSpc>
                <a:spcPct val="125000"/>
              </a:lnSpc>
              <a:buFontTx/>
              <a:buChar char="-"/>
            </a:pPr>
            <a:endParaRPr lang="sk-SK" altLang="sk-SK" sz="2800" b="1" smtClean="0">
              <a:cs typeface="Arial" panose="020B0604020202020204" pitchFamily="34" charset="0"/>
            </a:endParaRPr>
          </a:p>
          <a:p>
            <a:pPr marL="87313" indent="-87313" eaLnBrk="1" hangingPunct="1">
              <a:lnSpc>
                <a:spcPct val="125000"/>
              </a:lnSpc>
              <a:buFontTx/>
              <a:buNone/>
            </a:pPr>
            <a:r>
              <a:rPr lang="sk-SK" altLang="sk-SK" sz="2800" b="1" smtClean="0"/>
              <a:t>Z</a:t>
            </a:r>
            <a:r>
              <a:rPr lang="sk-SK" altLang="sk-SK" sz="2800" b="1" smtClean="0">
                <a:cs typeface="Arial" panose="020B0604020202020204" pitchFamily="34" charset="0"/>
              </a:rPr>
              <a:t>vieratá</a:t>
            </a:r>
            <a:r>
              <a:rPr lang="sk-SK" altLang="sk-SK" sz="2800" b="1" smtClean="0"/>
              <a:t>,</a:t>
            </a:r>
            <a:r>
              <a:rPr lang="sk-SK" altLang="sk-SK" sz="2800" b="1" smtClean="0">
                <a:cs typeface="Arial" panose="020B0604020202020204" pitchFamily="34" charset="0"/>
              </a:rPr>
              <a:t> rastliny </a:t>
            </a:r>
            <a:r>
              <a:rPr lang="sk-SK" altLang="sk-SK" sz="2800" b="1" smtClean="0"/>
              <a:t>– majú rovnako svoj biorytmus.</a:t>
            </a:r>
            <a:endParaRPr lang="en-US" altLang="sk-SK" sz="2800" b="1" smtClean="0"/>
          </a:p>
          <a:p>
            <a:pPr marL="87313" indent="-87313" eaLnBrk="1" hangingPunct="1">
              <a:lnSpc>
                <a:spcPct val="125000"/>
              </a:lnSpc>
              <a:buFontTx/>
              <a:buNone/>
            </a:pPr>
            <a:endParaRPr lang="en-US" altLang="sk-SK" sz="2800" b="1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sk-SK" altLang="sk-SK" sz="4000" b="1" smtClean="0"/>
              <a:t>Vplyv počasia na psychiku </a:t>
            </a:r>
            <a:br>
              <a:rPr lang="sk-SK" altLang="sk-SK" sz="4000" b="1" smtClean="0"/>
            </a:br>
            <a:r>
              <a:rPr lang="sk-SK" altLang="sk-SK" sz="4000" b="1" smtClean="0"/>
              <a:t>a výkonnosť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5589587"/>
          </a:xfrm>
          <a:solidFill>
            <a:srgbClr val="92D050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altLang="sk-SK" sz="2400" b="1" smtClean="0"/>
              <a:t>Každý človek pociťuje určitý vplyv: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b="1" smtClean="0"/>
              <a:t>atmosferických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b="1" smtClean="0"/>
              <a:t>kozmických a ostatných zemských procesov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k-SK" altLang="sk-SK" sz="24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altLang="sk-SK" sz="2400" b="1" smtClean="0"/>
              <a:t>Napr. obdobie búrok – výskyt najviac zápalov slepého čreva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b="1" smtClean="0"/>
              <a:t>náhle zmeny počasia – žlčníkové záchvaty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b="1" smtClean="0"/>
              <a:t>prechod studeného frontu – 60 % porúch vencových ciev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b="1" smtClean="0"/>
              <a:t>náhle ochladenie – zvýšenie krvného tlaku a cholesterolu v krvi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b="1" smtClean="0"/>
              <a:t>náhle oteplenie – zvýšenie krvného cukru u diabetikov a u alergikov zvýšenie alergických reakcií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b="1" smtClean="0"/>
              <a:t>klesajúci atmosferický tlak – depresie, podráždenosť, únava (stúpajúci počet konfliktov, samovrážd)</a:t>
            </a:r>
          </a:p>
          <a:p>
            <a:pPr eaLnBrk="1" hangingPunct="1">
              <a:lnSpc>
                <a:spcPct val="90000"/>
              </a:lnSpc>
            </a:pPr>
            <a:endParaRPr lang="sk-SK" altLang="sk-SK" sz="2400" b="1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rgbClr val="92D050"/>
          </a:solidFill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sk-SK" altLang="sk-SK" sz="2400" b="1" smtClean="0"/>
              <a:t> južný vietor nazývaný „fén“ urýchľuje pôrody, vznik trombóz a embólií pľúc, zápalových ochorení, chorôb žliaz s vnútornou sekréciou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875"/>
            <a:ext cx="9144000" cy="5445125"/>
          </a:xfrm>
          <a:solidFill>
            <a:srgbClr val="92D050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altLang="sk-SK" sz="2800" b="1" smtClean="0"/>
              <a:t>Ročné obdobia, dni a noci, procesy v kozme do určitej miery pravidelne, či nepravidelne ovplyvňujú základné životné procesy a pochody v organizme. Človek potrebuje: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altLang="sk-SK" sz="2800" b="1" smtClean="0"/>
              <a:t>pohyb – odpočinok,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altLang="sk-SK" sz="2800" b="1" smtClean="0"/>
              <a:t>bdenie – spánok,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altLang="sk-SK" sz="2800" b="1" smtClean="0"/>
              <a:t>pravidelnosť v príjme potravín,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altLang="sk-SK" sz="2800" b="1" smtClean="0"/>
              <a:t>vyprázdňovanie jej zvyškov.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altLang="sk-SK" sz="2800" b="1" smtClean="0"/>
              <a:t>Pri zosynchronizovaní biorytmov sa človek ľahko prispôsobí vonkajším podmienka.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altLang="sk-SK" sz="2800" b="1" smtClean="0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68413"/>
          </a:xfrm>
          <a:solidFill>
            <a:srgbClr val="92D050"/>
          </a:solidFill>
        </p:spPr>
        <p:txBody>
          <a:bodyPr/>
          <a:lstStyle/>
          <a:p>
            <a:pPr algn="l" eaLnBrk="1" hangingPunct="1"/>
            <a:r>
              <a:rPr lang="sk-SK" altLang="sk-SK" sz="3200" b="1" smtClean="0"/>
              <a:t>Individuálne biorytmy</a:t>
            </a:r>
            <a:r>
              <a:rPr lang="sk-SK" altLang="sk-SK" sz="2800" smtClean="0"/>
              <a:t> – </a:t>
            </a:r>
            <a:r>
              <a:rPr lang="sk-SK" altLang="sk-SK" sz="2800" b="1" smtClean="0"/>
              <a:t>závisia od rodičov a počas vývoja človeka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solidFill>
            <a:srgbClr val="92D050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sk-SK" altLang="sk-SK" sz="2400" b="1" smtClean="0"/>
              <a:t>Narušenie biorytmov – vznik choroby</a:t>
            </a:r>
          </a:p>
          <a:p>
            <a:pPr eaLnBrk="1" hangingPunct="1">
              <a:buFontTx/>
              <a:buNone/>
            </a:pPr>
            <a:r>
              <a:rPr lang="sk-SK" altLang="sk-SK" sz="2400" b="1" smtClean="0"/>
              <a:t>Napr. zápal pľúc – zrýchlené dýchanie a tým aj činnosť srdca</a:t>
            </a:r>
          </a:p>
          <a:p>
            <a:pPr eaLnBrk="1" hangingPunct="1">
              <a:buFontTx/>
              <a:buNone/>
            </a:pPr>
            <a:r>
              <a:rPr lang="sk-SK" altLang="sk-SK" sz="2400" b="1" smtClean="0"/>
              <a:t>Vznik chorôb v ročných obdobiach:</a:t>
            </a:r>
          </a:p>
          <a:p>
            <a:pPr eaLnBrk="1" hangingPunct="1">
              <a:buFontTx/>
              <a:buNone/>
            </a:pPr>
            <a:r>
              <a:rPr lang="sk-SK" altLang="sk-SK" sz="2400" b="1" smtClean="0"/>
              <a:t>- najcitlivejšie na choroby – december – január</a:t>
            </a:r>
          </a:p>
          <a:p>
            <a:pPr eaLnBrk="1" hangingPunct="1">
              <a:buFontTx/>
              <a:buNone/>
            </a:pPr>
            <a:r>
              <a:rPr lang="sk-SK" altLang="sk-SK" sz="2400" b="1" smtClean="0"/>
              <a:t>- najmenej citlivý – august</a:t>
            </a:r>
          </a:p>
          <a:p>
            <a:pPr eaLnBrk="1" hangingPunct="1">
              <a:buFontTx/>
              <a:buNone/>
            </a:pPr>
            <a:r>
              <a:rPr lang="sk-SK" altLang="sk-SK" sz="2400" b="1" smtClean="0"/>
              <a:t>- najnáchylnejší k stresu – jeseň</a:t>
            </a:r>
          </a:p>
          <a:p>
            <a:pPr eaLnBrk="1" hangingPunct="1">
              <a:buFontTx/>
              <a:buNone/>
            </a:pPr>
            <a:r>
              <a:rPr lang="sk-SK" altLang="sk-SK" sz="2400" b="1" smtClean="0"/>
              <a:t>- najmenej náchylný k stresu – jar</a:t>
            </a:r>
          </a:p>
          <a:p>
            <a:pPr eaLnBrk="1" hangingPunct="1">
              <a:buFontTx/>
              <a:buNone/>
            </a:pPr>
            <a:r>
              <a:rPr lang="sk-SK" altLang="sk-SK" sz="2400" b="1" smtClean="0"/>
              <a:t>- hypertonické krízy – máj, júl, september</a:t>
            </a:r>
          </a:p>
          <a:p>
            <a:pPr eaLnBrk="1" hangingPunct="1">
              <a:buFontTx/>
              <a:buNone/>
            </a:pPr>
            <a:r>
              <a:rPr lang="sk-SK" altLang="sk-SK" sz="2400" b="1" smtClean="0"/>
              <a:t>- poruchy mozgového krvného obehu – január, február, máj, august, september</a:t>
            </a:r>
          </a:p>
          <a:p>
            <a:pPr eaLnBrk="1" hangingPunct="1">
              <a:buFontTx/>
              <a:buNone/>
            </a:pPr>
            <a:r>
              <a:rPr lang="sk-SK" altLang="sk-SK" sz="2400" b="1" smtClean="0"/>
              <a:t>- infarkty srdca – jeseň</a:t>
            </a:r>
          </a:p>
          <a:p>
            <a:pPr eaLnBrk="1" hangingPunct="1">
              <a:buFontTx/>
              <a:buNone/>
            </a:pPr>
            <a:r>
              <a:rPr lang="sk-SK" altLang="sk-SK" sz="2400" b="1" smtClean="0"/>
              <a:t>- dvanástnikový vred – jar, jeseň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700213"/>
          </a:xfrm>
          <a:solidFill>
            <a:schemeClr val="accent1">
              <a:lumMod val="9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sk-SK" altLang="sk-SK" sz="5400" b="1" dirty="0" smtClean="0"/>
              <a:t>BIORYTMY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700213"/>
            <a:ext cx="9144000" cy="5157787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609600" indent="-609600" algn="just" eaLnBrk="1" hangingPunct="1">
              <a:lnSpc>
                <a:spcPct val="125000"/>
              </a:lnSpc>
            </a:pPr>
            <a:endParaRPr lang="sk-SK" altLang="sk-SK" sz="1600" dirty="0" smtClean="0"/>
          </a:p>
          <a:p>
            <a:pPr marL="609600" indent="-609600" algn="just" eaLnBrk="1" hangingPunct="1">
              <a:lnSpc>
                <a:spcPct val="125000"/>
              </a:lnSpc>
            </a:pPr>
            <a:endParaRPr lang="sk-SK" altLang="sk-SK" sz="1600" dirty="0" smtClean="0"/>
          </a:p>
          <a:p>
            <a:pPr marL="609600" indent="-609600" algn="just" eaLnBrk="1" hangingPunct="1">
              <a:lnSpc>
                <a:spcPct val="125000"/>
              </a:lnSpc>
            </a:pPr>
            <a:r>
              <a:rPr lang="sk-SK" altLang="sk-SK" sz="2000" b="1" dirty="0" smtClean="0"/>
              <a:t>HIPPOKRATES</a:t>
            </a:r>
            <a:endParaRPr lang="sk-SK" altLang="sk-SK" sz="1600" dirty="0" smtClean="0"/>
          </a:p>
          <a:p>
            <a:pPr marL="609600" indent="-609600" algn="l" eaLnBrk="1" hangingPunct="1">
              <a:lnSpc>
                <a:spcPct val="145000"/>
              </a:lnSpc>
            </a:pPr>
            <a:r>
              <a:rPr lang="sk-SK" altLang="sk-SK" sz="1800" dirty="0" smtClean="0"/>
              <a:t>„</a:t>
            </a:r>
            <a:r>
              <a:rPr lang="sk-SK" altLang="sk-SK" sz="2400" dirty="0" smtClean="0"/>
              <a:t>KTO CHCE ZVLÁDUŤ LEKÁRSKE UMENIE,</a:t>
            </a:r>
          </a:p>
          <a:p>
            <a:pPr marL="609600" indent="-609600" algn="l" eaLnBrk="1" hangingPunct="1">
              <a:lnSpc>
                <a:spcPct val="145000"/>
              </a:lnSpc>
            </a:pPr>
            <a:r>
              <a:rPr lang="sk-SK" altLang="sk-SK" sz="2400" dirty="0" smtClean="0"/>
              <a:t>MUSÍ PREŠTUDOVAŤ JEDNOTLIVÉ ROČNÉ</a:t>
            </a:r>
          </a:p>
          <a:p>
            <a:pPr marL="609600" indent="-609600" algn="l" eaLnBrk="1" hangingPunct="1">
              <a:lnSpc>
                <a:spcPct val="145000"/>
              </a:lnSpc>
            </a:pPr>
            <a:r>
              <a:rPr lang="sk-SK" altLang="sk-SK" sz="2400" dirty="0" smtClean="0"/>
              <a:t>OBDOBIA A POZNAŤ V ČOM SPOČÍVA ICH SILA“</a:t>
            </a:r>
          </a:p>
          <a:p>
            <a:pPr marL="609600" indent="-609600" algn="l" eaLnBrk="1" hangingPunct="1">
              <a:lnSpc>
                <a:spcPct val="145000"/>
              </a:lnSpc>
            </a:pPr>
            <a:endParaRPr lang="sk-SK" altLang="sk-SK" sz="2400" dirty="0" smtClean="0"/>
          </a:p>
        </p:txBody>
      </p:sp>
    </p:spTree>
    <p:extLst>
      <p:ext uri="{BB962C8B-B14F-4D97-AF65-F5344CB8AC3E}">
        <p14:creationId xmlns:p14="http://schemas.microsoft.com/office/powerpoint/2010/main" val="163338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u="sng" smtClean="0">
                <a:cs typeface="Arial" panose="020B0604020202020204" pitchFamily="34" charset="0"/>
              </a:rPr>
              <a:t>Predmet lekárskej klimatológie</a:t>
            </a:r>
            <a:r>
              <a:rPr lang="sk-SK" altLang="sk-SK" sz="2400" b="1" smtClean="0">
                <a:cs typeface="Arial" panose="020B0604020202020204" pitchFamily="34" charset="0"/>
              </a:rPr>
              <a:t>:</a:t>
            </a:r>
            <a:r>
              <a:rPr lang="sk-SK" altLang="sk-SK" sz="2000" b="1" smtClean="0">
                <a:cs typeface="Arial" panose="020B0604020202020204" pitchFamily="34" charset="0"/>
              </a:rPr>
              <a:t> </a:t>
            </a:r>
            <a:endParaRPr lang="sk-SK" altLang="sk-SK" sz="2000" smtClean="0"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000" smtClean="0">
                <a:cs typeface="Arial" panose="020B0604020202020204" pitchFamily="34" charset="0"/>
              </a:rPr>
              <a:t>- </a:t>
            </a:r>
            <a:r>
              <a:rPr lang="sk-SK" altLang="sk-SK" sz="2400" smtClean="0"/>
              <a:t>aplikácia na človeka</a:t>
            </a:r>
          </a:p>
          <a:p>
            <a:pPr marL="0" indent="0" algn="just" eaLnBrk="1" hangingPunct="1">
              <a:lnSpc>
                <a:spcPct val="125000"/>
              </a:lnSpc>
              <a:buFontTx/>
              <a:buChar char="-"/>
            </a:pPr>
            <a:r>
              <a:rPr lang="sk-SK" altLang="sk-SK" sz="2400" smtClean="0"/>
              <a:t> tak ako čas, aj človek a jeho život prebieha v určitom rytme nazývame</a:t>
            </a:r>
            <a:r>
              <a:rPr lang="sk-SK" altLang="sk-SK" sz="2000" smtClean="0"/>
              <a:t> </a:t>
            </a:r>
            <a:r>
              <a:rPr lang="sk-SK" altLang="sk-SK" sz="2000" b="1" u="sng" smtClean="0"/>
              <a:t>BIORYTMUS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000" smtClean="0"/>
              <a:t>- </a:t>
            </a:r>
            <a:r>
              <a:rPr lang="sk-SK" altLang="sk-SK" sz="2800" smtClean="0"/>
              <a:t>spolupráca lekárov štatistikov, astronómov, meteorológov, fyzikov, kozmonautov </a:t>
            </a:r>
            <a:r>
              <a:rPr lang="sk-SK" altLang="sk-SK" sz="2800" smtClean="0">
                <a:cs typeface="Arial" panose="020B0604020202020204" pitchFamily="34" charset="0"/>
              </a:rPr>
              <a:t>→ vznik odboru </a:t>
            </a:r>
            <a:r>
              <a:rPr lang="sk-SK" altLang="sk-SK" sz="2800" b="1" smtClean="0"/>
              <a:t>l</a:t>
            </a:r>
            <a:r>
              <a:rPr lang="sk-SK" altLang="sk-SK" sz="2800" b="1" u="sng" smtClean="0">
                <a:cs typeface="Arial" panose="020B0604020202020204" pitchFamily="34" charset="0"/>
              </a:rPr>
              <a:t>ekárska klimatológia</a:t>
            </a:r>
            <a:r>
              <a:rPr lang="sk-SK" altLang="sk-SK" sz="2800" smtClean="0">
                <a:cs typeface="Arial" panose="020B0604020202020204" pitchFamily="34" charset="0"/>
              </a:rPr>
              <a:t> – študuje komplexný vplyv klimatických faktorov na zdravie (vznik ochorení), metódy a formy adaptácie človeka na tieto faktory z hľadiska jeho životných biorytmov. 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800" smtClean="0"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800" smtClean="0"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000" smtClean="0"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5000"/>
              </a:lnSpc>
              <a:buFontTx/>
              <a:buChar char="-"/>
            </a:pPr>
            <a:endParaRPr lang="sk-SK" altLang="sk-SK" sz="2000" u="sng" smtClean="0"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400" b="1" smtClean="0">
                <a:cs typeface="Arial" panose="020B0604020202020204" pitchFamily="34" charset="0"/>
              </a:rPr>
              <a:t> </a:t>
            </a:r>
            <a:endParaRPr lang="sk-SK" altLang="sk-SK" sz="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0" indent="0" algn="just" eaLnBrk="1" hangingPunct="1">
              <a:buFontTx/>
              <a:buNone/>
            </a:pPr>
            <a:endParaRPr lang="sk-SK" altLang="sk-SK" sz="1600" b="1" smtClean="0"/>
          </a:p>
          <a:p>
            <a:pPr marL="0" indent="0" algn="just" eaLnBrk="1" hangingPunct="1">
              <a:buFontTx/>
              <a:buNone/>
            </a:pPr>
            <a:r>
              <a:rPr lang="sk-SK" altLang="sk-SK" sz="2800" b="1" smtClean="0"/>
              <a:t>Predmet lekárskej klimatológie:</a:t>
            </a:r>
          </a:p>
          <a:p>
            <a:pPr marL="0" indent="0" algn="just" eaLnBrk="1" hangingPunct="1">
              <a:buFontTx/>
              <a:buNone/>
            </a:pPr>
            <a:endParaRPr lang="sk-SK" altLang="sk-SK" sz="2800" b="1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800" b="1" smtClean="0"/>
              <a:t>štúdium klimatických pomerov pri narušovaní biorytmov človeka, ktoré predstavujú celý rad chorôb.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u="sng" smtClean="0"/>
              <a:t> </a:t>
            </a:r>
            <a:r>
              <a:rPr lang="sk-SK" altLang="sk-SK" b="1" u="sng" smtClean="0"/>
              <a:t>Život</a:t>
            </a:r>
            <a:endParaRPr lang="sk-SK" altLang="sk-SK" b="1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800" b="1" smtClean="0"/>
              <a:t>adaptačný proces na vonkajšie prostredie</a:t>
            </a:r>
            <a:endParaRPr lang="sk-SK" altLang="sk-SK" sz="2800" b="1" u="sng" smtClean="0"/>
          </a:p>
          <a:p>
            <a:pPr marL="0" indent="0" algn="just" eaLnBrk="1" hangingPunct="1">
              <a:lnSpc>
                <a:spcPct val="125000"/>
              </a:lnSpc>
              <a:buFontTx/>
              <a:buChar char="-"/>
            </a:pPr>
            <a:endParaRPr lang="sk-SK" altLang="sk-SK" sz="2800" b="1" u="sng" smtClean="0"/>
          </a:p>
          <a:p>
            <a:pPr marL="0" indent="0" eaLnBrk="1" hangingPunct="1">
              <a:buFontTx/>
              <a:buChar char="-"/>
            </a:pPr>
            <a:endParaRPr lang="sk-SK" altLang="sk-SK" sz="2400" b="1" smtClean="0"/>
          </a:p>
          <a:p>
            <a:pPr marL="0" indent="0" eaLnBrk="1" hangingPunct="1"/>
            <a:endParaRPr lang="sk-SK" altLang="sk-SK" sz="2400" b="1" smtClean="0"/>
          </a:p>
          <a:p>
            <a:pPr marL="0" indent="0" eaLnBrk="1" hangingPunct="1"/>
            <a:endParaRPr lang="sk-SK" altLang="sk-SK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1000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Každý zásah do ľudského organizmu musí byť zosúladení s jeho biorytmom.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u="sng" smtClean="0"/>
              <a:t>Chronoterapia</a:t>
            </a:r>
            <a:r>
              <a:rPr lang="sk-SK" altLang="sk-SK" sz="2400" b="1" smtClean="0"/>
              <a:t> – vhodný časový interval podávania liekov (neúčinkujú automaticky) i lekárskych zákrokov. 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Poznatky o účelovom vzťahu medzi biorytmami človeka a vonkajšími činiteľmi (klimatické podmienky) – účinne využívame pri predchádzaní chorôb - c</a:t>
            </a:r>
            <a:r>
              <a:rPr lang="sk-SK" altLang="sk-SK" sz="2400" b="1" u="sng" smtClean="0"/>
              <a:t>hronoprofylaxia</a:t>
            </a:r>
            <a:r>
              <a:rPr lang="sk-SK" altLang="sk-SK" sz="2400" b="1" smtClean="0"/>
              <a:t> .</a:t>
            </a:r>
            <a:endParaRPr lang="sk-SK" altLang="sk-SK" sz="2400" b="1" u="sng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400" b="1" u="sng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u="sng" smtClean="0"/>
              <a:t>Chronohygiena</a:t>
            </a:r>
            <a:r>
              <a:rPr lang="sk-SK" altLang="sk-SK" sz="2400" b="1" smtClean="0"/>
              <a:t> – každý človek si sám vytvára </a:t>
            </a:r>
            <a:r>
              <a:rPr lang="sk-SK" altLang="sk-SK" sz="2400" b="1" u="sng" smtClean="0"/>
              <a:t>vlastný biorytmický profil</a:t>
            </a:r>
            <a:r>
              <a:rPr lang="sk-SK" altLang="sk-SK" sz="2400" b="1" smtClean="0"/>
              <a:t>, vychádzajúc z objektívnych poznatkov sebapozorovania a sebapoznania (životospráva, liečba... 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endParaRPr lang="sk-SK" altLang="sk-SK" sz="1400" u="sng" smtClean="0"/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r>
              <a:rPr lang="sk-SK" altLang="sk-SK" b="1" u="sng" smtClean="0"/>
              <a:t>Biorytmy</a:t>
            </a:r>
            <a:r>
              <a:rPr lang="sk-SK" altLang="sk-SK" b="1" smtClean="0"/>
              <a:t> – delíme podľa dĺžky periódy na:</a:t>
            </a:r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r>
              <a:rPr lang="sk-SK" altLang="sk-SK" sz="2800" b="1" smtClean="0"/>
              <a:t>1. Ultradiánne ( perióda kratšia ako 20 hodín )</a:t>
            </a:r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endParaRPr lang="sk-SK" altLang="sk-SK" sz="2800" b="1" smtClean="0"/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r>
              <a:rPr lang="sk-SK" altLang="sk-SK" sz="2800" b="1" smtClean="0"/>
              <a:t>2. Cirkadiánne ( perióda trvá 20 až 28 hodín )</a:t>
            </a:r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endParaRPr lang="sk-SK" altLang="sk-SK" sz="2800" b="1" smtClean="0"/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r>
              <a:rPr lang="sk-SK" altLang="sk-SK" sz="2800" b="1" smtClean="0"/>
              <a:t>3. Infradiánne ( perióda trvá dlhšie než 28 hodín )</a:t>
            </a:r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endParaRPr lang="sk-SK" altLang="sk-SK" sz="2800" b="1" smtClean="0"/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r>
              <a:rPr lang="sk-SK" altLang="sk-SK" sz="2800" b="1" smtClean="0"/>
              <a:t>3. Infradiáne </a:t>
            </a:r>
            <a:r>
              <a:rPr lang="sk-SK" altLang="sk-SK" sz="2800" b="1" smtClean="0">
                <a:cs typeface="Arial" panose="020B0604020202020204" pitchFamily="34" charset="0"/>
              </a:rPr>
              <a:t>⁄  lunárne  perióda 4 týždne )</a:t>
            </a:r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r>
              <a:rPr lang="sk-SK" altLang="sk-SK" sz="2800" b="1" smtClean="0"/>
              <a:t>                      </a:t>
            </a:r>
            <a:r>
              <a:rPr lang="en-US" altLang="sk-SK" sz="2800" b="1" smtClean="0">
                <a:cs typeface="Arial" panose="020B0604020202020204" pitchFamily="34" charset="0"/>
              </a:rPr>
              <a:t>\</a:t>
            </a:r>
            <a:r>
              <a:rPr lang="sk-SK" altLang="sk-SK" sz="2800" b="1" smtClean="0">
                <a:cs typeface="Arial" panose="020B0604020202020204" pitchFamily="34" charset="0"/>
              </a:rPr>
              <a:t> cirkanuálne (perióda 10 – 14 mesiacov 1 rok)</a:t>
            </a:r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endParaRPr lang="sk-SK" altLang="sk-SK" sz="2800" b="1" smtClean="0">
              <a:cs typeface="Arial" panose="020B0604020202020204" pitchFamily="34" charset="0"/>
            </a:endParaRPr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endParaRPr lang="sk-SK" altLang="sk-SK" sz="2800" b="1" smtClean="0">
              <a:cs typeface="Arial" panose="020B0604020202020204" pitchFamily="34" charset="0"/>
            </a:endParaRPr>
          </a:p>
          <a:p>
            <a:pPr marL="609600" indent="-609600" algn="just" eaLnBrk="1" hangingPunct="1">
              <a:lnSpc>
                <a:spcPct val="125000"/>
              </a:lnSpc>
              <a:buFontTx/>
              <a:buNone/>
              <a:tabLst>
                <a:tab pos="0" algn="l"/>
              </a:tabLst>
            </a:pPr>
            <a:endParaRPr lang="en-US" altLang="sk-SK" sz="1600" b="1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0" indent="0" algn="just" eaLnBrk="1" hangingPunct="1">
              <a:lnSpc>
                <a:spcPct val="125000"/>
              </a:lnSpc>
              <a:buFontTx/>
              <a:buAutoNum type="arabicPeriod"/>
            </a:pPr>
            <a:endParaRPr lang="sk-SK" altLang="sk-SK" sz="1600" b="1" smtClean="0"/>
          </a:p>
          <a:p>
            <a:pPr marL="0" indent="0" algn="just" eaLnBrk="1" hangingPunct="1">
              <a:lnSpc>
                <a:spcPct val="125000"/>
              </a:lnSpc>
              <a:buFontTx/>
              <a:buAutoNum type="arabicPeriod"/>
            </a:pPr>
            <a:r>
              <a:rPr lang="sk-SK" altLang="sk-SK" sz="1600" b="1" smtClean="0"/>
              <a:t> </a:t>
            </a:r>
            <a:r>
              <a:rPr lang="sk-SK" altLang="sk-SK" sz="2800" b="1" smtClean="0"/>
              <a:t>Ultradiánne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800" b="1" u="sng" smtClean="0"/>
              <a:t>periódu v milisekundách</a:t>
            </a:r>
            <a:r>
              <a:rPr lang="sk-SK" altLang="sk-SK" sz="2800" b="1" smtClean="0"/>
              <a:t> majú napr. biorytmy spojené s nervovou aktivitou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800" b="1" u="sng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800" b="1" u="sng" smtClean="0"/>
              <a:t>periódu v sekundách</a:t>
            </a:r>
            <a:r>
              <a:rPr lang="sk-SK" altLang="sk-SK" sz="2800" b="1" smtClean="0"/>
              <a:t> – má srdečný pulz  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800" b="1" u="sng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800" b="1" u="sng" smtClean="0"/>
              <a:t>periódu v minútach</a:t>
            </a:r>
            <a:r>
              <a:rPr lang="sk-SK" altLang="sk-SK" sz="2800" b="1" smtClean="0"/>
              <a:t> – má dýchanie 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800" b="1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800" b="1" u="sng" smtClean="0"/>
              <a:t>periódu v hodinách</a:t>
            </a:r>
            <a:r>
              <a:rPr lang="sk-SK" altLang="sk-SK" sz="2800" b="1" smtClean="0"/>
              <a:t> – vykazuje aktivita žliaz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z="2000" b="1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b="1" smtClean="0"/>
              <a:t>2. </a:t>
            </a:r>
            <a:r>
              <a:rPr lang="sk-SK" altLang="sk-SK" b="1" u="sng" smtClean="0"/>
              <a:t>Cirkadiánne 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mtClean="0"/>
              <a:t>sú u pohybovej aktivity a aktivity mnohých žliaz.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endParaRPr lang="sk-SK" altLang="sk-SK" smtClean="0"/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b="1" smtClean="0"/>
              <a:t>3. </a:t>
            </a:r>
            <a:r>
              <a:rPr lang="sk-SK" altLang="sk-SK" b="1" u="sng" smtClean="0"/>
              <a:t>Infradiánne</a:t>
            </a:r>
            <a:r>
              <a:rPr lang="sk-SK" altLang="sk-SK" b="1" smtClean="0"/>
              <a:t> 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mtClean="0"/>
              <a:t>perióda rádove v dňoch na úrovni celého organizmu</a:t>
            </a:r>
            <a:r>
              <a:rPr lang="en-US" altLang="sk-SK" smtClean="0">
                <a:cs typeface="Arial" panose="020B0604020202020204" pitchFamily="34" charset="0"/>
              </a:rPr>
              <a:t>;</a:t>
            </a:r>
            <a:r>
              <a:rPr lang="sk-SK" altLang="sk-SK" smtClean="0">
                <a:cs typeface="Arial" panose="020B0604020202020204" pitchFamily="34" charset="0"/>
              </a:rPr>
              <a:t> peri</a:t>
            </a:r>
            <a:r>
              <a:rPr lang="sk-SK" altLang="sk-SK" smtClean="0"/>
              <a:t>ó</a:t>
            </a:r>
            <a:r>
              <a:rPr lang="sk-SK" altLang="sk-SK" smtClean="0">
                <a:cs typeface="Arial" panose="020B0604020202020204" pitchFamily="34" charset="0"/>
              </a:rPr>
              <a:t>du v dĺžke 1 ale viac rokov nachádzame v biorytmoch na úrovni organizmu alebo celých populácií. </a:t>
            </a:r>
            <a:endParaRPr lang="en-US" altLang="sk-SK" u="sng" smtClean="0">
              <a:cs typeface="Arial" panose="020B0604020202020204" pitchFamily="34" charset="0"/>
            </a:endParaRPr>
          </a:p>
          <a:p>
            <a:pPr marL="0" indent="0" eaLnBrk="1" hangingPunct="1"/>
            <a:endParaRPr lang="sk-SK" altLang="sk-S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sk-SK" altLang="sk-SK" b="1" smtClean="0"/>
              <a:t>Biorytmy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- rytmus obehu Zeme okolo Slnka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- rytmus obehu Mesiaca okolo Zeme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- pravidelné rytmy slnečného žiarenia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/>
              <a:t>- rytmus dňa a noci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rytmy nočnej doby 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u="sng" smtClean="0"/>
              <a:t>- </a:t>
            </a:r>
            <a:r>
              <a:rPr lang="sk-SK" altLang="sk-SK" sz="2400" b="1" u="sng" smtClean="0">
                <a:cs typeface="Arial" panose="020B0604020202020204" pitchFamily="34" charset="0"/>
              </a:rPr>
              <a:t>rytmus dňa a noci ovplyvňuje 50 funkcií človeka 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u="sng" smtClean="0"/>
              <a:t>v</a:t>
            </a:r>
            <a:r>
              <a:rPr lang="sk-SK" altLang="sk-SK" sz="2400" b="1" u="sng" smtClean="0">
                <a:cs typeface="Arial" panose="020B0604020202020204" pitchFamily="34" charset="0"/>
              </a:rPr>
              <a:t> noci</a:t>
            </a:r>
            <a:r>
              <a:rPr lang="sk-SK" altLang="sk-SK" sz="2400" b="1" smtClean="0">
                <a:cs typeface="Arial" panose="020B0604020202020204" pitchFamily="34" charset="0"/>
              </a:rPr>
              <a:t> - </a:t>
            </a:r>
            <a:r>
              <a:rPr lang="sk-SK" altLang="sk-SK" sz="2400" b="1" smtClean="0"/>
              <a:t>   </a:t>
            </a:r>
            <a:r>
              <a:rPr lang="sk-SK" altLang="sk-SK" sz="2400" b="1" smtClean="0">
                <a:cs typeface="Arial" panose="020B0604020202020204" pitchFamily="34" charset="0"/>
              </a:rPr>
              <a:t>teplota tela najnižšia, ráno sa zvyšuje</a:t>
            </a:r>
            <a:r>
              <a:rPr lang="sk-SK" altLang="sk-SK" sz="2400" b="1" smtClean="0"/>
              <a:t>,</a:t>
            </a:r>
            <a:r>
              <a:rPr lang="sk-SK" altLang="sk-SK" sz="2400" b="1" smtClean="0">
                <a:cs typeface="Arial" panose="020B0604020202020204" pitchFamily="34" charset="0"/>
              </a:rPr>
              <a:t> najvyššia ... 18</a:t>
            </a:r>
            <a:r>
              <a:rPr lang="sk-SK" altLang="sk-SK" sz="2400" b="1" baseline="30000" smtClean="0">
                <a:cs typeface="Arial" panose="020B0604020202020204" pitchFamily="34" charset="0"/>
              </a:rPr>
              <a:t>00</a:t>
            </a:r>
            <a:r>
              <a:rPr lang="sk-SK" altLang="sk-SK" sz="2400" b="1" smtClean="0">
                <a:cs typeface="Arial" panose="020B0604020202020204" pitchFamily="34" charset="0"/>
              </a:rPr>
              <a:t> - dýchame plocho, spomalene</a:t>
            </a:r>
            <a:r>
              <a:rPr lang="en-US" altLang="sk-SK" sz="2400" b="1" smtClean="0">
                <a:cs typeface="Arial" panose="020B0604020202020204" pitchFamily="34" charset="0"/>
              </a:rPr>
              <a:t>;</a:t>
            </a:r>
            <a:r>
              <a:rPr lang="sk-SK" altLang="sk-SK" sz="2400" b="1" smtClean="0">
                <a:cs typeface="Arial" panose="020B0604020202020204" pitchFamily="34" charset="0"/>
              </a:rPr>
              <a:t> najrýchlejší rytmus dychu popoludní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u="sng" smtClean="0"/>
              <a:t>c</a:t>
            </a:r>
            <a:r>
              <a:rPr lang="sk-SK" altLang="sk-SK" sz="2400" b="1" u="sng" smtClean="0">
                <a:cs typeface="Arial" panose="020B0604020202020204" pitchFamily="34" charset="0"/>
              </a:rPr>
              <a:t>ez deň</a:t>
            </a:r>
            <a:r>
              <a:rPr lang="sk-SK" altLang="sk-SK" sz="2400" b="1" smtClean="0">
                <a:cs typeface="Arial" panose="020B0604020202020204" pitchFamily="34" charset="0"/>
              </a:rPr>
              <a:t> - 2 maximá výkonnosti</a:t>
            </a:r>
            <a:endParaRPr lang="en-US" altLang="sk-SK" sz="2400" b="1" smtClean="0"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>
                <a:cs typeface="Arial" panose="020B0604020202020204" pitchFamily="34" charset="0"/>
              </a:rPr>
              <a:t>               - prvé medzi 9</a:t>
            </a:r>
            <a:r>
              <a:rPr lang="sk-SK" altLang="sk-SK" sz="2400" b="1" baseline="30000" smtClean="0">
                <a:cs typeface="Arial" panose="020B0604020202020204" pitchFamily="34" charset="0"/>
              </a:rPr>
              <a:t>00</a:t>
            </a:r>
            <a:r>
              <a:rPr lang="sk-SK" altLang="sk-SK" sz="2400" b="1" smtClean="0">
                <a:cs typeface="Arial" panose="020B0604020202020204" pitchFamily="34" charset="0"/>
              </a:rPr>
              <a:t> - 13</a:t>
            </a:r>
            <a:r>
              <a:rPr lang="sk-SK" altLang="sk-SK" sz="2400" b="1" baseline="30000" smtClean="0">
                <a:cs typeface="Arial" panose="020B0604020202020204" pitchFamily="34" charset="0"/>
              </a:rPr>
              <a:t>00</a:t>
            </a:r>
            <a:r>
              <a:rPr lang="sk-SK" altLang="sk-SK" sz="2400" b="1" smtClean="0">
                <a:cs typeface="Arial" panose="020B0604020202020204" pitchFamily="34" charset="0"/>
              </a:rPr>
              <a:t> </a:t>
            </a:r>
            <a:r>
              <a:rPr lang="sk-SK" altLang="sk-SK" sz="2400" b="1" smtClean="0"/>
              <a:t>hod</a:t>
            </a:r>
          </a:p>
          <a:p>
            <a:pPr marL="0" indent="0" algn="just" eaLnBrk="1" hangingPunct="1">
              <a:lnSpc>
                <a:spcPct val="125000"/>
              </a:lnSpc>
              <a:buFontTx/>
              <a:buNone/>
            </a:pPr>
            <a:r>
              <a:rPr lang="sk-SK" altLang="sk-SK" sz="2400" b="1" smtClean="0">
                <a:cs typeface="Arial" panose="020B0604020202020204" pitchFamily="34" charset="0"/>
              </a:rPr>
              <a:t>               - druhé medzi 15</a:t>
            </a:r>
            <a:r>
              <a:rPr lang="sk-SK" altLang="sk-SK" sz="2400" b="1" baseline="30000" smtClean="0">
                <a:cs typeface="Arial" panose="020B0604020202020204" pitchFamily="34" charset="0"/>
              </a:rPr>
              <a:t>00</a:t>
            </a:r>
            <a:r>
              <a:rPr lang="sk-SK" altLang="sk-SK" sz="2400" b="1" smtClean="0">
                <a:cs typeface="Arial" panose="020B0604020202020204" pitchFamily="34" charset="0"/>
              </a:rPr>
              <a:t> - 18</a:t>
            </a:r>
            <a:r>
              <a:rPr lang="sk-SK" altLang="sk-SK" sz="2400" b="1" baseline="30000" smtClean="0">
                <a:cs typeface="Arial" panose="020B0604020202020204" pitchFamily="34" charset="0"/>
              </a:rPr>
              <a:t>00</a:t>
            </a:r>
            <a:r>
              <a:rPr lang="sk-SK" altLang="sk-SK" sz="2400" b="1" smtClean="0">
                <a:cs typeface="Arial" panose="020B0604020202020204" pitchFamily="34" charset="0"/>
              </a:rPr>
              <a:t> </a:t>
            </a:r>
            <a:r>
              <a:rPr lang="sk-SK" altLang="sk-SK" sz="2400" b="1" smtClean="0"/>
              <a:t>hod</a:t>
            </a:r>
            <a:endParaRPr lang="en-US" altLang="sk-S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1400</Words>
  <Application>Microsoft Office PowerPoint</Application>
  <PresentationFormat>Prezentácia na obrazovke (4:3)</PresentationFormat>
  <Paragraphs>155</Paragraphs>
  <Slides>19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2" baseType="lpstr">
      <vt:lpstr>Arial</vt:lpstr>
      <vt:lpstr>Calibri</vt:lpstr>
      <vt:lpstr>Predvolený návrh</vt:lpstr>
      <vt:lpstr>BIORYTMY</vt:lpstr>
      <vt:lpstr>BIORYTMY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Biorytmy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Vplyv počasia na psychiku  a výkonnosť</vt:lpstr>
      <vt:lpstr> južný vietor nazývaný „fén“ urýchľuje pôrody, vznik trombóz a embólií pľúc, zápalových ochorení, chorôb žliaz s vnútornou sekréciou</vt:lpstr>
      <vt:lpstr>Individuálne biorytmy – závisia od rodičov a počas vývoja človeka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HIPPOKRATES</dc:title>
  <dc:creator>marianna.kupcova</dc:creator>
  <cp:lastModifiedBy>Zuzana Minarova</cp:lastModifiedBy>
  <cp:revision>15</cp:revision>
  <dcterms:created xsi:type="dcterms:W3CDTF">2012-03-28T08:57:30Z</dcterms:created>
  <dcterms:modified xsi:type="dcterms:W3CDTF">2015-04-30T08:54:22Z</dcterms:modified>
</cp:coreProperties>
</file>