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79" r:id="rId4"/>
    <p:sldId id="258" r:id="rId5"/>
    <p:sldId id="259" r:id="rId6"/>
    <p:sldId id="271" r:id="rId7"/>
    <p:sldId id="272" r:id="rId8"/>
    <p:sldId id="273" r:id="rId9"/>
    <p:sldId id="275" r:id="rId10"/>
    <p:sldId id="274" r:id="rId11"/>
    <p:sldId id="276" r:id="rId12"/>
    <p:sldId id="277" r:id="rId13"/>
    <p:sldId id="278" r:id="rId14"/>
    <p:sldId id="282" r:id="rId15"/>
    <p:sldId id="261" r:id="rId16"/>
    <p:sldId id="281" r:id="rId17"/>
    <p:sldId id="262" r:id="rId18"/>
    <p:sldId id="280" r:id="rId19"/>
    <p:sldId id="270" r:id="rId2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C806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4" d="100"/>
          <a:sy n="134" d="100"/>
        </p:scale>
        <p:origin x="-870"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9A6E1C-0CF4-4D1F-93DF-26C3FA08DDAD}" type="datetimeFigureOut">
              <a:rPr lang="sk-SK" smtClean="0"/>
              <a:pPr/>
              <a:t>8. 6. 2017</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5A8D58-E3C6-4683-B636-896FD85AD991}" type="slidenum">
              <a:rPr lang="sk-SK" smtClean="0"/>
              <a:pPr/>
              <a:t>‹#›</a:t>
            </a:fld>
            <a:endParaRPr lang="sk-SK"/>
          </a:p>
        </p:txBody>
      </p:sp>
    </p:spTree>
    <p:extLst>
      <p:ext uri="{BB962C8B-B14F-4D97-AF65-F5344CB8AC3E}">
        <p14:creationId xmlns:p14="http://schemas.microsoft.com/office/powerpoint/2010/main" xmlns="" val="4142061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D15A8D58-E3C6-4683-B636-896FD85AD991}" type="slidenum">
              <a:rPr lang="sk-SK" smtClean="0"/>
              <a:pPr/>
              <a:t>3</a:t>
            </a:fld>
            <a:endParaRPr lang="sk-SK"/>
          </a:p>
        </p:txBody>
      </p:sp>
    </p:spTree>
    <p:extLst>
      <p:ext uri="{BB962C8B-B14F-4D97-AF65-F5344CB8AC3E}">
        <p14:creationId xmlns:p14="http://schemas.microsoft.com/office/powerpoint/2010/main" xmlns="" val="194730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D15A8D58-E3C6-4683-B636-896FD85AD991}" type="slidenum">
              <a:rPr lang="sk-SK" smtClean="0"/>
              <a:pPr/>
              <a:t>5</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D15A8D58-E3C6-4683-B636-896FD85AD991}" type="slidenum">
              <a:rPr lang="sk-SK" smtClean="0"/>
              <a:pPr/>
              <a:t>7</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D15A8D58-E3C6-4683-B636-896FD85AD991}" type="slidenum">
              <a:rPr lang="sk-SK" smtClean="0"/>
              <a:pPr/>
              <a:t>13</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D15A8D58-E3C6-4683-B636-896FD85AD991}" type="slidenum">
              <a:rPr lang="sk-SK" smtClean="0"/>
              <a:pPr/>
              <a:t>18</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a:t>Kliknite sem a upravte štýl predlohy nadpisov.</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Kliknite sem a upravte štýl predlohy podnadpisov.</a:t>
            </a:r>
          </a:p>
        </p:txBody>
      </p:sp>
      <p:sp>
        <p:nvSpPr>
          <p:cNvPr id="4" name="Zástupný symbol dátumu 3"/>
          <p:cNvSpPr>
            <a:spLocks noGrp="1"/>
          </p:cNvSpPr>
          <p:nvPr>
            <p:ph type="dt" sz="half" idx="10"/>
          </p:nvPr>
        </p:nvSpPr>
        <p:spPr/>
        <p:txBody>
          <a:bodyPr/>
          <a:lstStyle/>
          <a:p>
            <a:fld id="{495CDAB8-A1AE-42C4-972E-8C50582F53A6}" type="datetime1">
              <a:rPr lang="sk-SK" smtClean="0"/>
              <a:pPr/>
              <a:t>8. 6. 2017</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D56DC98-CE0B-47D6-A643-E64A1506BFDC}"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zvislého textu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3274164C-29E2-47B0-B834-AC5599B9F0FA}" type="datetime1">
              <a:rPr lang="sk-SK" smtClean="0"/>
              <a:pPr/>
              <a:t>8. 6. 2017</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D56DC98-CE0B-47D6-A643-E64A1506BFDC}"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a:t>Kliknite sem a upravte štýl predlohy nadpisov.</a:t>
            </a:r>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D13D3507-098F-4192-BAC8-A27829AE8979}" type="datetime1">
              <a:rPr lang="sk-SK" smtClean="0"/>
              <a:pPr/>
              <a:t>8. 6. 2017</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D56DC98-CE0B-47D6-A643-E64A1506BFDC}"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D115CB92-A3EA-47EE-9681-73A131ABA4F4}" type="datetime1">
              <a:rPr lang="sk-SK" smtClean="0"/>
              <a:pPr/>
              <a:t>8. 6. 2017</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D56DC98-CE0B-47D6-A643-E64A1506BFDC}"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a:t>Kliknite sem a upravte štýl predlohy nadpisov.</a:t>
            </a:r>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Zástupný symbol dátumu 3"/>
          <p:cNvSpPr>
            <a:spLocks noGrp="1"/>
          </p:cNvSpPr>
          <p:nvPr>
            <p:ph type="dt" sz="half" idx="10"/>
          </p:nvPr>
        </p:nvSpPr>
        <p:spPr/>
        <p:txBody>
          <a:bodyPr/>
          <a:lstStyle/>
          <a:p>
            <a:fld id="{10C4DCE8-9B86-45C4-8BF0-85FAF8CD8CAF}" type="datetime1">
              <a:rPr lang="sk-SK" smtClean="0"/>
              <a:pPr/>
              <a:t>8. 6. 2017</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D56DC98-CE0B-47D6-A643-E64A1506BFDC}"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dátumu 4"/>
          <p:cNvSpPr>
            <a:spLocks noGrp="1"/>
          </p:cNvSpPr>
          <p:nvPr>
            <p:ph type="dt" sz="half" idx="10"/>
          </p:nvPr>
        </p:nvSpPr>
        <p:spPr/>
        <p:txBody>
          <a:bodyPr/>
          <a:lstStyle/>
          <a:p>
            <a:fld id="{5B72CB9B-5D8D-402A-8D6D-575D0CABF838}" type="datetime1">
              <a:rPr lang="sk-SK" smtClean="0"/>
              <a:pPr/>
              <a:t>8. 6. 2017</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D56DC98-CE0B-47D6-A643-E64A1506BFDC}"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a:t>Kliknite sem a upravte štýl predlohy nadpisov.</a:t>
            </a:r>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symbol dátumu 6"/>
          <p:cNvSpPr>
            <a:spLocks noGrp="1"/>
          </p:cNvSpPr>
          <p:nvPr>
            <p:ph type="dt" sz="half" idx="10"/>
          </p:nvPr>
        </p:nvSpPr>
        <p:spPr/>
        <p:txBody>
          <a:bodyPr/>
          <a:lstStyle/>
          <a:p>
            <a:fld id="{A9E433C2-60FF-4746-B438-DDF97C6F9B92}" type="datetime1">
              <a:rPr lang="sk-SK" smtClean="0"/>
              <a:pPr/>
              <a:t>8. 6. 2017</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DD56DC98-CE0B-47D6-A643-E64A1506BFDC}"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dátumu 2"/>
          <p:cNvSpPr>
            <a:spLocks noGrp="1"/>
          </p:cNvSpPr>
          <p:nvPr>
            <p:ph type="dt" sz="half" idx="10"/>
          </p:nvPr>
        </p:nvSpPr>
        <p:spPr/>
        <p:txBody>
          <a:bodyPr/>
          <a:lstStyle/>
          <a:p>
            <a:fld id="{BB48CE03-9260-422E-825D-CC48376B0244}" type="datetime1">
              <a:rPr lang="sk-SK" smtClean="0"/>
              <a:pPr/>
              <a:t>8. 6. 2017</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DD56DC98-CE0B-47D6-A643-E64A1506BFDC}"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136573B1-A5B7-4E0C-B02E-9EE5368794F7}" type="datetime1">
              <a:rPr lang="sk-SK" smtClean="0"/>
              <a:pPr/>
              <a:t>8. 6. 2017</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DD56DC98-CE0B-47D6-A643-E64A1506BFDC}"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a:t>Kliknite sem a upravte štýl predlohy nadpisov.</a:t>
            </a:r>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4"/>
          <p:cNvSpPr>
            <a:spLocks noGrp="1"/>
          </p:cNvSpPr>
          <p:nvPr>
            <p:ph type="dt" sz="half" idx="10"/>
          </p:nvPr>
        </p:nvSpPr>
        <p:spPr/>
        <p:txBody>
          <a:bodyPr/>
          <a:lstStyle/>
          <a:p>
            <a:fld id="{1EE495E4-69AE-44FC-834D-BF0C4D540256}" type="datetime1">
              <a:rPr lang="sk-SK" smtClean="0"/>
              <a:pPr/>
              <a:t>8. 6. 2017</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D56DC98-CE0B-47D6-A643-E64A1506BFDC}"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a:t>Kliknite sem a upravte štýl predlohy nadpisov.</a:t>
            </a:r>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4"/>
          <p:cNvSpPr>
            <a:spLocks noGrp="1"/>
          </p:cNvSpPr>
          <p:nvPr>
            <p:ph type="dt" sz="half" idx="10"/>
          </p:nvPr>
        </p:nvSpPr>
        <p:spPr/>
        <p:txBody>
          <a:bodyPr/>
          <a:lstStyle/>
          <a:p>
            <a:fld id="{4E450A6F-9467-449F-B4CC-7CAED46EA328}" type="datetime1">
              <a:rPr lang="sk-SK" smtClean="0"/>
              <a:pPr/>
              <a:t>8. 6. 2017</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D56DC98-CE0B-47D6-A643-E64A1506BFDC}"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a:t>Kliknite sem a upravte štýl predlohy nadpisov.</a:t>
            </a:r>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23E00-03E5-43AF-8080-9C595CC8603E}" type="datetime1">
              <a:rPr lang="sk-SK" smtClean="0"/>
              <a:pPr/>
              <a:t>8. 6. 2017</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6DC98-CE0B-47D6-A643-E64A1506BFDC}"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audio" Target="file:///C:\Users\doma\Desktop\Scanned%20Documents\Kalibra&#269;n&#233;%20grupy_korefer&#225;t\Panova-fl&#233;tna---P&#237;se&#328;-osam&#283;l&#233;ho-pastevce.mp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15616" y="2132856"/>
            <a:ext cx="6984776" cy="3917823"/>
          </a:xfrm>
          <a:prstGeom prst="rect">
            <a:avLst/>
          </a:prstGeom>
          <a:noFill/>
          <a:ln w="9525">
            <a:noFill/>
            <a:miter lim="800000"/>
            <a:headEnd/>
            <a:tailEnd/>
          </a:ln>
        </p:spPr>
      </p:pic>
      <p:sp>
        <p:nvSpPr>
          <p:cNvPr id="2" name="Nadpis 1"/>
          <p:cNvSpPr>
            <a:spLocks noGrp="1"/>
          </p:cNvSpPr>
          <p:nvPr>
            <p:ph type="ctrTitle"/>
          </p:nvPr>
        </p:nvSpPr>
        <p:spPr>
          <a:xfrm>
            <a:off x="1763688" y="332656"/>
            <a:ext cx="5544616" cy="1224136"/>
          </a:xfrm>
        </p:spPr>
        <p:txBody>
          <a:bodyPr>
            <a:normAutofit fontScale="90000"/>
          </a:bodyPr>
          <a:lstStyle/>
          <a:p>
            <a:r>
              <a:rPr lang="sk-SK" sz="6000" b="1" dirty="0" smtClean="0">
                <a:solidFill>
                  <a:srgbClr val="7030A0"/>
                </a:solidFill>
                <a:latin typeface="Calibri" pitchFamily="34" charset="0"/>
              </a:rPr>
              <a:t>Pramene  </a:t>
            </a:r>
            <a:r>
              <a:rPr lang="sk-SK" sz="6000" b="1" smtClean="0">
                <a:solidFill>
                  <a:srgbClr val="7030A0"/>
                </a:solidFill>
                <a:latin typeface="Calibri" pitchFamily="34" charset="0"/>
              </a:rPr>
              <a:t>futurológie</a:t>
            </a:r>
            <a:endParaRPr lang="sk-SK" dirty="0">
              <a:solidFill>
                <a:srgbClr val="7030A0"/>
              </a:solidFill>
              <a:latin typeface="Calibri" pitchFamily="34" charset="0"/>
            </a:endParaRPr>
          </a:p>
        </p:txBody>
      </p:sp>
      <p:sp>
        <p:nvSpPr>
          <p:cNvPr id="7" name="Zástupný symbol čísla snímky 6"/>
          <p:cNvSpPr>
            <a:spLocks noGrp="1"/>
          </p:cNvSpPr>
          <p:nvPr>
            <p:ph type="sldNum" sz="quarter" idx="12"/>
          </p:nvPr>
        </p:nvSpPr>
        <p:spPr/>
        <p:txBody>
          <a:bodyPr/>
          <a:lstStyle/>
          <a:p>
            <a:fld id="{DD56DC98-CE0B-47D6-A643-E64A1506BFDC}" type="slidenum">
              <a:rPr lang="sk-SK" smtClean="0"/>
              <a:pPr/>
              <a:t>1</a:t>
            </a:fld>
            <a:endParaRPr lang="sk-SK"/>
          </a:p>
        </p:txBody>
      </p:sp>
      <p:sp>
        <p:nvSpPr>
          <p:cNvPr id="8" name="BlokTextu 7"/>
          <p:cNvSpPr txBox="1"/>
          <p:nvPr/>
        </p:nvSpPr>
        <p:spPr>
          <a:xfrm>
            <a:off x="2051720" y="6165304"/>
            <a:ext cx="4824536" cy="369332"/>
          </a:xfrm>
          <a:prstGeom prst="rect">
            <a:avLst/>
          </a:prstGeom>
          <a:noFill/>
        </p:spPr>
        <p:txBody>
          <a:bodyPr wrap="square" rtlCol="0">
            <a:spAutoFit/>
          </a:bodyPr>
          <a:lstStyle/>
          <a:p>
            <a:r>
              <a:rPr lang="sk-SK" dirty="0"/>
              <a:t>Mgr. Ľudmila </a:t>
            </a:r>
            <a:r>
              <a:rPr lang="sk-SK" dirty="0" err="1"/>
              <a:t>Anderková</a:t>
            </a:r>
            <a:r>
              <a:rPr lang="sk-SK" dirty="0"/>
              <a:t>, v Bratislave 16.4.2017                            </a:t>
            </a: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D56DC98-CE0B-47D6-A643-E64A1506BFDC}" type="slidenum">
              <a:rPr lang="sk-SK" smtClean="0"/>
              <a:pPr/>
              <a:t>10</a:t>
            </a:fld>
            <a:endParaRPr lang="sk-SK"/>
          </a:p>
        </p:txBody>
      </p:sp>
      <p:sp>
        <p:nvSpPr>
          <p:cNvPr id="3" name="Obdĺžnik 2"/>
          <p:cNvSpPr/>
          <p:nvPr/>
        </p:nvSpPr>
        <p:spPr>
          <a:xfrm>
            <a:off x="467544" y="188640"/>
            <a:ext cx="8964488" cy="769441"/>
          </a:xfrm>
          <a:prstGeom prst="rect">
            <a:avLst/>
          </a:prstGeom>
        </p:spPr>
        <p:txBody>
          <a:bodyPr wrap="square">
            <a:spAutoFit/>
          </a:bodyPr>
          <a:lstStyle/>
          <a:p>
            <a:r>
              <a:rPr lang="sk-SK" sz="4400" dirty="0" err="1">
                <a:solidFill>
                  <a:srgbClr val="7030A0"/>
                </a:solidFill>
              </a:rPr>
              <a:t>Alvin</a:t>
            </a:r>
            <a:r>
              <a:rPr lang="sk-SK" sz="4400" dirty="0">
                <a:solidFill>
                  <a:srgbClr val="7030A0"/>
                </a:solidFill>
              </a:rPr>
              <a:t> </a:t>
            </a:r>
            <a:r>
              <a:rPr lang="sk-SK" sz="4400" dirty="0" err="1">
                <a:solidFill>
                  <a:srgbClr val="7030A0"/>
                </a:solidFill>
              </a:rPr>
              <a:t>Toffler</a:t>
            </a:r>
            <a:r>
              <a:rPr lang="sk-SK" sz="4400" dirty="0">
                <a:solidFill>
                  <a:srgbClr val="7030A0"/>
                </a:solidFill>
              </a:rPr>
              <a:t>,? 3.10.1928, 4.10.1928 </a:t>
            </a:r>
            <a:endParaRPr lang="sk-SK" sz="4400" dirty="0"/>
          </a:p>
        </p:txBody>
      </p:sp>
      <p:pic>
        <p:nvPicPr>
          <p:cNvPr id="5122" name="Picture 2" descr="C:\Users\doma\Desktop\Pramene futurológie - prednáška\Alvin_Toffler.jpg"/>
          <p:cNvPicPr>
            <a:picLocks noChangeAspect="1" noChangeArrowheads="1"/>
          </p:cNvPicPr>
          <p:nvPr/>
        </p:nvPicPr>
        <p:blipFill>
          <a:blip r:embed="rId2" cstate="print"/>
          <a:srcRect/>
          <a:stretch>
            <a:fillRect/>
          </a:stretch>
        </p:blipFill>
        <p:spPr bwMode="auto">
          <a:xfrm>
            <a:off x="755576" y="1268760"/>
            <a:ext cx="2016224" cy="2016224"/>
          </a:xfrm>
          <a:prstGeom prst="rect">
            <a:avLst/>
          </a:prstGeom>
          <a:noFill/>
        </p:spPr>
      </p:pic>
      <p:sp>
        <p:nvSpPr>
          <p:cNvPr id="5" name="Obdĺžnik 4"/>
          <p:cNvSpPr/>
          <p:nvPr/>
        </p:nvSpPr>
        <p:spPr>
          <a:xfrm>
            <a:off x="467544" y="1052736"/>
            <a:ext cx="7992888" cy="369332"/>
          </a:xfrm>
          <a:prstGeom prst="rect">
            <a:avLst/>
          </a:prstGeom>
        </p:spPr>
        <p:txBody>
          <a:bodyPr wrap="square">
            <a:spAutoFit/>
          </a:bodyPr>
          <a:lstStyle/>
          <a:p>
            <a:pPr>
              <a:spcBef>
                <a:spcPts val="400"/>
              </a:spcBef>
              <a:spcAft>
                <a:spcPts val="400"/>
              </a:spcAft>
              <a:buClr>
                <a:srgbClr val="7030A0"/>
              </a:buClr>
            </a:pPr>
            <a:r>
              <a:rPr lang="sk-SK" dirty="0"/>
              <a:t> </a:t>
            </a:r>
          </a:p>
        </p:txBody>
      </p:sp>
      <p:sp>
        <p:nvSpPr>
          <p:cNvPr id="6" name="Obdĺžnik 5"/>
          <p:cNvSpPr/>
          <p:nvPr/>
        </p:nvSpPr>
        <p:spPr>
          <a:xfrm>
            <a:off x="467544" y="836712"/>
            <a:ext cx="8424936" cy="369332"/>
          </a:xfrm>
          <a:prstGeom prst="rect">
            <a:avLst/>
          </a:prstGeom>
        </p:spPr>
        <p:txBody>
          <a:bodyPr wrap="square">
            <a:spAutoFit/>
          </a:bodyPr>
          <a:lstStyle/>
          <a:p>
            <a:r>
              <a:rPr lang="sk-SK" dirty="0" err="1"/>
              <a:t>Alvin</a:t>
            </a:r>
            <a:r>
              <a:rPr lang="sk-SK" dirty="0"/>
              <a:t> </a:t>
            </a:r>
            <a:r>
              <a:rPr lang="sk-SK" dirty="0" err="1"/>
              <a:t>Toffler</a:t>
            </a:r>
            <a:r>
              <a:rPr lang="sk-SK" dirty="0"/>
              <a:t> bol americký futurológ, sociológ, novinár a publicista.</a:t>
            </a:r>
          </a:p>
        </p:txBody>
      </p:sp>
      <p:pic>
        <p:nvPicPr>
          <p:cNvPr id="4" name="Obrázok 3"/>
          <p:cNvPicPr>
            <a:picLocks noChangeAspect="1"/>
          </p:cNvPicPr>
          <p:nvPr/>
        </p:nvPicPr>
        <p:blipFill>
          <a:blip r:embed="rId3" cstate="print"/>
          <a:stretch>
            <a:fillRect/>
          </a:stretch>
        </p:blipFill>
        <p:spPr>
          <a:xfrm>
            <a:off x="3383868" y="1323956"/>
            <a:ext cx="4464496" cy="2177052"/>
          </a:xfrm>
          <a:prstGeom prst="rect">
            <a:avLst/>
          </a:prstGeom>
        </p:spPr>
      </p:pic>
      <p:sp>
        <p:nvSpPr>
          <p:cNvPr id="8" name="Obdĺžnik 7"/>
          <p:cNvSpPr/>
          <p:nvPr/>
        </p:nvSpPr>
        <p:spPr>
          <a:xfrm>
            <a:off x="395536" y="3501008"/>
            <a:ext cx="8640960" cy="3323987"/>
          </a:xfrm>
          <a:prstGeom prst="rect">
            <a:avLst/>
          </a:prstGeom>
        </p:spPr>
        <p:txBody>
          <a:bodyPr wrap="square">
            <a:spAutoFit/>
          </a:bodyPr>
          <a:lstStyle/>
          <a:p>
            <a:pPr algn="just"/>
            <a:r>
              <a:rPr lang="sk-SK" sz="1400" dirty="0"/>
              <a:t>Po ukážkach inteligencií silových polí od indigovej osobnej inteligencie, zelenej fyzickej individualizačnej, žltej rečovej a hudobnej, červenej logicko-matematickej a zrakovo-priestorovej, modrej sociálnej a environmentálnej, ultrafialovej humánnej inteligencii, sa dostávame k inteligencii </a:t>
            </a:r>
            <a:r>
              <a:rPr lang="sk-SK" sz="1400" dirty="0" err="1"/>
              <a:t>extrasenzorickej</a:t>
            </a:r>
            <a:r>
              <a:rPr lang="sk-SK" sz="1400" dirty="0"/>
              <a:t>, ktorá je nositeľkou </a:t>
            </a:r>
            <a:r>
              <a:rPr lang="sk-SK" sz="1400" dirty="0" err="1"/>
              <a:t>futurologických</a:t>
            </a:r>
            <a:r>
              <a:rPr lang="sk-SK" sz="1400" dirty="0"/>
              <a:t> kompetencií. Nielen hokejoví brankári predpokladajú kam povedie vystrelený puk, ale aj futurológovia sú obdarení touto zvláštnou kompetenciou – predvídať budúcnosť. Kým rady starších čerpali prevažne zo skúseností, v prípade </a:t>
            </a:r>
            <a:r>
              <a:rPr lang="sk-SK" sz="1400" dirty="0" err="1"/>
              <a:t>Alvina</a:t>
            </a:r>
            <a:r>
              <a:rPr lang="sk-SK" sz="1400" dirty="0"/>
              <a:t> </a:t>
            </a:r>
            <a:r>
              <a:rPr lang="sk-SK" sz="1400" dirty="0" err="1"/>
              <a:t>Tofflera</a:t>
            </a:r>
            <a:r>
              <a:rPr lang="sk-SK" sz="1400" dirty="0"/>
              <a:t> sa jedná navyše aj o vrodenú kompetenciu. Pri skúmaní kompetencií predkov, pôjde o genetickú kompetenciu, ktorá sa rozvinie po päťdesiatke, kedy príslušné gény takpovediac zažiaria. V každom prípade sa táto kompetencia rozvíja hlavne s dosiahnutím určitého veku. </a:t>
            </a:r>
          </a:p>
          <a:p>
            <a:pPr algn="just"/>
            <a:r>
              <a:rPr lang="sk-SK" sz="1400" dirty="0" err="1"/>
              <a:t>Tofflerove</a:t>
            </a:r>
            <a:r>
              <a:rPr lang="sk-SK" sz="1400" dirty="0"/>
              <a:t> </a:t>
            </a:r>
            <a:r>
              <a:rPr lang="sk-SK" sz="1400" dirty="0" err="1"/>
              <a:t>futurologické</a:t>
            </a:r>
            <a:r>
              <a:rPr lang="sk-SK" sz="1400" dirty="0"/>
              <a:t> kompetencie sú realizované jeho celoživotným dielom. Jeho predvídavosť sa spája s veľkým humánnym posolstvom, ktoré ho posúva do roviny nestora 21. storočia. Je známy svojimi prácami na tému digitálnej revolúcie, komunikačnej revolúcie, korporatívnej revolúcie a technologickej singularity. Predvídaním revolúcie technologickej singularity charakterizuje už päťdesiatročný cyklus od roku 2030 – do roku 2079, kedy dôjde k akémusi spomaleniu časového toku smerom k singularite a prieniku do iných </a:t>
            </a:r>
            <a:r>
              <a:rPr lang="sk-SK" sz="1400" dirty="0" err="1"/>
              <a:t>priestoro-časových</a:t>
            </a:r>
            <a:r>
              <a:rPr lang="sk-SK" sz="1400" dirty="0"/>
              <a:t> dimenzií.  V zelenom cykle rokov 1930 – 1979,  bol zaznamenaný posun k ľahkej mozgovej disfunkcii. Súčasný päťdesiatročný cyklus je typický zrýchlením času, </a:t>
            </a:r>
            <a:r>
              <a:rPr lang="sk-SK" sz="1400" dirty="0" err="1"/>
              <a:t>hyperaktivitou</a:t>
            </a:r>
            <a:r>
              <a:rPr lang="sk-SK" sz="1400" dirty="0"/>
              <a:t> a </a:t>
            </a:r>
            <a:r>
              <a:rPr lang="sk-SK" sz="1400" dirty="0" err="1"/>
              <a:t>nelinearitou</a:t>
            </a:r>
            <a:r>
              <a:rPr lang="sk-SK" sz="1400" dirty="0"/>
              <a:t>.  No ešte stále to nie je </a:t>
            </a:r>
            <a:r>
              <a:rPr lang="sk-SK" sz="1400" dirty="0" err="1"/>
              <a:t>Tofflerom</a:t>
            </a:r>
            <a:r>
              <a:rPr lang="sk-SK" sz="1400" dirty="0"/>
              <a:t> predvídaný „Šok z budúcnosti“.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D56DC98-CE0B-47D6-A643-E64A1506BFDC}" type="slidenum">
              <a:rPr lang="sk-SK" smtClean="0"/>
              <a:pPr/>
              <a:t>11</a:t>
            </a:fld>
            <a:endParaRPr lang="sk-SK"/>
          </a:p>
        </p:txBody>
      </p:sp>
      <p:sp>
        <p:nvSpPr>
          <p:cNvPr id="3" name="Obdĺžnik 2"/>
          <p:cNvSpPr/>
          <p:nvPr/>
        </p:nvSpPr>
        <p:spPr>
          <a:xfrm>
            <a:off x="323528" y="0"/>
            <a:ext cx="8352928" cy="769441"/>
          </a:xfrm>
          <a:prstGeom prst="rect">
            <a:avLst/>
          </a:prstGeom>
        </p:spPr>
        <p:txBody>
          <a:bodyPr wrap="square">
            <a:spAutoFit/>
          </a:bodyPr>
          <a:lstStyle/>
          <a:p>
            <a:r>
              <a:rPr lang="sk-SK" sz="4400" dirty="0" err="1">
                <a:solidFill>
                  <a:srgbClr val="7030A0"/>
                </a:solidFill>
              </a:rPr>
              <a:t>Carl</a:t>
            </a:r>
            <a:r>
              <a:rPr lang="sk-SK" sz="4400" dirty="0">
                <a:solidFill>
                  <a:srgbClr val="7030A0"/>
                </a:solidFill>
              </a:rPr>
              <a:t> </a:t>
            </a:r>
            <a:r>
              <a:rPr lang="sk-SK" sz="4400" dirty="0" err="1">
                <a:solidFill>
                  <a:srgbClr val="7030A0"/>
                </a:solidFill>
              </a:rPr>
              <a:t>Gustav</a:t>
            </a:r>
            <a:r>
              <a:rPr lang="sk-SK" sz="4400" dirty="0">
                <a:solidFill>
                  <a:srgbClr val="7030A0"/>
                </a:solidFill>
              </a:rPr>
              <a:t> </a:t>
            </a:r>
            <a:r>
              <a:rPr lang="sk-SK" sz="4400" dirty="0" err="1">
                <a:solidFill>
                  <a:srgbClr val="7030A0"/>
                </a:solidFill>
              </a:rPr>
              <a:t>Jung</a:t>
            </a:r>
            <a:r>
              <a:rPr lang="sk-SK" sz="4400" dirty="0">
                <a:solidFill>
                  <a:srgbClr val="7030A0"/>
                </a:solidFill>
              </a:rPr>
              <a:t>, 26.7.1875 </a:t>
            </a:r>
            <a:endParaRPr lang="sk-SK" sz="4400" dirty="0"/>
          </a:p>
        </p:txBody>
      </p:sp>
      <p:pic>
        <p:nvPicPr>
          <p:cNvPr id="6146" name="Picture 2" descr="C:\Users\doma\Desktop\Pramene futurológie - prednáška\59e10f70ad2a05deb024983d89932591.jpg"/>
          <p:cNvPicPr>
            <a:picLocks noChangeAspect="1" noChangeArrowheads="1"/>
          </p:cNvPicPr>
          <p:nvPr/>
        </p:nvPicPr>
        <p:blipFill>
          <a:blip r:embed="rId2" cstate="print"/>
          <a:srcRect/>
          <a:stretch>
            <a:fillRect/>
          </a:stretch>
        </p:blipFill>
        <p:spPr bwMode="auto">
          <a:xfrm>
            <a:off x="899592" y="1052736"/>
            <a:ext cx="1872208" cy="2160240"/>
          </a:xfrm>
          <a:prstGeom prst="rect">
            <a:avLst/>
          </a:prstGeom>
          <a:noFill/>
        </p:spPr>
      </p:pic>
      <p:sp>
        <p:nvSpPr>
          <p:cNvPr id="6" name="Obdĺžnik 5"/>
          <p:cNvSpPr/>
          <p:nvPr/>
        </p:nvSpPr>
        <p:spPr>
          <a:xfrm>
            <a:off x="467544" y="692696"/>
            <a:ext cx="8208912" cy="369332"/>
          </a:xfrm>
          <a:prstGeom prst="rect">
            <a:avLst/>
          </a:prstGeom>
        </p:spPr>
        <p:txBody>
          <a:bodyPr wrap="square">
            <a:spAutoFit/>
          </a:bodyPr>
          <a:lstStyle/>
          <a:p>
            <a:pPr>
              <a:spcBef>
                <a:spcPts val="400"/>
              </a:spcBef>
              <a:spcAft>
                <a:spcPts val="400"/>
              </a:spcAft>
              <a:buClr>
                <a:srgbClr val="7030A0"/>
              </a:buClr>
              <a:buFont typeface="Wingdings" pitchFamily="2" charset="2"/>
              <a:buChar char="Ø"/>
            </a:pPr>
            <a:r>
              <a:rPr lang="sk-SK" dirty="0"/>
              <a:t> Švajčiarsky lekár, psychiater, psychoterapeut, zakladateľ  analytickej psychológie. </a:t>
            </a:r>
          </a:p>
        </p:txBody>
      </p:sp>
      <p:pic>
        <p:nvPicPr>
          <p:cNvPr id="4" name="Obrázok 3"/>
          <p:cNvPicPr>
            <a:picLocks noChangeAspect="1"/>
          </p:cNvPicPr>
          <p:nvPr/>
        </p:nvPicPr>
        <p:blipFill>
          <a:blip r:embed="rId3" cstate="print"/>
          <a:stretch>
            <a:fillRect/>
          </a:stretch>
        </p:blipFill>
        <p:spPr>
          <a:xfrm>
            <a:off x="3275856" y="1052736"/>
            <a:ext cx="5051597" cy="2088232"/>
          </a:xfrm>
          <a:prstGeom prst="rect">
            <a:avLst/>
          </a:prstGeom>
        </p:spPr>
      </p:pic>
      <p:sp>
        <p:nvSpPr>
          <p:cNvPr id="7" name="Obdĺžnik 6"/>
          <p:cNvSpPr/>
          <p:nvPr/>
        </p:nvSpPr>
        <p:spPr>
          <a:xfrm>
            <a:off x="467544" y="3284984"/>
            <a:ext cx="8424936" cy="3539430"/>
          </a:xfrm>
          <a:prstGeom prst="rect">
            <a:avLst/>
          </a:prstGeom>
        </p:spPr>
        <p:txBody>
          <a:bodyPr wrap="square">
            <a:spAutoFit/>
          </a:bodyPr>
          <a:lstStyle/>
          <a:p>
            <a:pPr algn="just"/>
            <a:r>
              <a:rPr lang="sk-SK" sz="1400" dirty="0"/>
              <a:t>Kým </a:t>
            </a:r>
            <a:r>
              <a:rPr lang="sk-SK" sz="1400" dirty="0" err="1"/>
              <a:t>Freud</a:t>
            </a:r>
            <a:r>
              <a:rPr lang="sk-SK" sz="1400" dirty="0"/>
              <a:t> je mysliteľom 19. storočia, C.G. </a:t>
            </a:r>
            <a:r>
              <a:rPr lang="sk-SK" sz="1400" dirty="0" err="1"/>
              <a:t>Jung</a:t>
            </a:r>
            <a:r>
              <a:rPr lang="sk-SK" sz="1400" dirty="0"/>
              <a:t> je jedným z najväčších bádateľov vnútorného sveta 20. a 21. storočia, zrovnateľný s A. Einsteinom, P. </a:t>
            </a:r>
            <a:r>
              <a:rPr lang="sk-SK" sz="1400" dirty="0" err="1"/>
              <a:t>Teilhardom</a:t>
            </a:r>
            <a:r>
              <a:rPr lang="sk-SK" sz="1400" dirty="0"/>
              <a:t> </a:t>
            </a:r>
            <a:r>
              <a:rPr lang="sk-SK" sz="1400" dirty="0" err="1"/>
              <a:t>de</a:t>
            </a:r>
            <a:r>
              <a:rPr lang="sk-SK" sz="1400" dirty="0"/>
              <a:t> </a:t>
            </a:r>
            <a:r>
              <a:rPr lang="sk-SK" sz="1400" dirty="0" err="1"/>
              <a:t>Chardin</a:t>
            </a:r>
            <a:r>
              <a:rPr lang="sk-SK" sz="1400" dirty="0"/>
              <a:t>, A. </a:t>
            </a:r>
            <a:r>
              <a:rPr lang="sk-SK" sz="1400" dirty="0" err="1"/>
              <a:t>Schweitzerom</a:t>
            </a:r>
            <a:r>
              <a:rPr lang="sk-SK" sz="1400" dirty="0"/>
              <a:t>, či E. </a:t>
            </a:r>
            <a:r>
              <a:rPr lang="sk-SK" sz="1400" dirty="0" err="1"/>
              <a:t>Husserlom</a:t>
            </a:r>
            <a:r>
              <a:rPr lang="sk-SK" sz="1400" dirty="0"/>
              <a:t>. Pojmom psychickej reality zdôrazňuje, že psychologické výpovede majú rovnakú vedeckú váhu ako fyzika. Triangulácia údajov výskumu univerzálneho vývinového vzorca ho posúva do priestorov filozofie fyziky elementárnych častíc. </a:t>
            </a:r>
          </a:p>
          <a:p>
            <a:pPr algn="just"/>
            <a:r>
              <a:rPr lang="sk-SK" sz="1400" dirty="0"/>
              <a:t>Jeho teória </a:t>
            </a:r>
            <a:r>
              <a:rPr lang="sk-SK" sz="1400" dirty="0" err="1"/>
              <a:t>archetypov</a:t>
            </a:r>
            <a:r>
              <a:rPr lang="sk-SK" sz="1400" dirty="0"/>
              <a:t> spolu s </a:t>
            </a:r>
            <a:r>
              <a:rPr lang="sk-SK" sz="1400" dirty="0" err="1"/>
              <a:t>Gardner</a:t>
            </a:r>
            <a:r>
              <a:rPr lang="sk-SK" sz="1400" dirty="0"/>
              <a:t>- </a:t>
            </a:r>
            <a:r>
              <a:rPr lang="sk-SK" sz="1400" dirty="0" err="1"/>
              <a:t>Anderkovej</a:t>
            </a:r>
            <a:r>
              <a:rPr lang="sk-SK" sz="1400" dirty="0"/>
              <a:t> typmi inteligencií nám odkrýva tajomstvá ľavej a pravej hemisféry ľudského mozgu. Prepojením na výskum fyzickej štruktúry ľudského organizmu v dlhodobej vedeckej práci takmer neznámeho vedca Ivana Drobného, vzniká komplexný súbor poznania človeka. Univerzálna teória, aplikovateľná na najnovšie poznatky vedy sa môže vyjadrovať k akýmkoľvek zákonitostiam spoločenských </a:t>
            </a:r>
          </a:p>
          <a:p>
            <a:pPr algn="just"/>
            <a:r>
              <a:rPr lang="sk-SK" sz="1400" dirty="0"/>
              <a:t>a prírodovedeckých procesov. Je vlastne prírodovedným doplnkom </a:t>
            </a:r>
            <a:r>
              <a:rPr lang="sk-SK" sz="1400" dirty="0" err="1"/>
              <a:t>futurológie</a:t>
            </a:r>
            <a:r>
              <a:rPr lang="sk-SK" sz="1400" dirty="0"/>
              <a:t> pod názvom vývinová </a:t>
            </a:r>
            <a:r>
              <a:rPr lang="sk-SK" sz="1400" dirty="0" err="1"/>
              <a:t>futuristika</a:t>
            </a:r>
            <a:r>
              <a:rPr lang="sk-SK" sz="1400" dirty="0"/>
              <a:t>.</a:t>
            </a:r>
          </a:p>
          <a:p>
            <a:pPr algn="just"/>
            <a:r>
              <a:rPr lang="sk-SK" sz="1400" dirty="0"/>
              <a:t>Vývinový graf </a:t>
            </a:r>
            <a:r>
              <a:rPr lang="sk-SK" sz="1400" dirty="0" err="1"/>
              <a:t>C.G.Junga</a:t>
            </a:r>
            <a:r>
              <a:rPr lang="sk-SK" sz="1400" dirty="0"/>
              <a:t>, (ako aj ostatné grafy), nie je úplný, no postačí k určeniu základných vlastností cukrového kódu, ktorý sa zapisuje na membrány buniek ako súbor vrodených inteligencií. Dvojité oranžové silové pole poskytuje potrebný </a:t>
            </a:r>
            <a:r>
              <a:rPr lang="sk-SK" sz="1400" dirty="0" err="1"/>
              <a:t>futurologický</a:t>
            </a:r>
            <a:r>
              <a:rPr lang="sk-SK" sz="1400" dirty="0"/>
              <a:t> nadhľad. Tento mu prinesie pochopenie, uznanie a ocenenie v budúcnosti. Modré dvojité silové pole </a:t>
            </a:r>
            <a:r>
              <a:rPr lang="sk-SK" sz="1400" dirty="0" err="1"/>
              <a:t>archetypu</a:t>
            </a:r>
            <a:r>
              <a:rPr lang="sk-SK" sz="1400" dirty="0"/>
              <a:t> starého mudrca a matky </a:t>
            </a:r>
            <a:r>
              <a:rPr lang="sk-SK" sz="1400" dirty="0" err="1"/>
              <a:t>praprírody</a:t>
            </a:r>
            <a:r>
              <a:rPr lang="sk-SK" sz="1400" dirty="0"/>
              <a:t> je filozofický základ inteligencií sociálnej </a:t>
            </a:r>
          </a:p>
          <a:p>
            <a:pPr algn="just"/>
            <a:r>
              <a:rPr lang="sk-SK" sz="1400" dirty="0"/>
              <a:t>a environmentálnej. Tretie silové </a:t>
            </a:r>
            <a:r>
              <a:rPr lang="sk-SK" sz="1400" dirty="0" err="1"/>
              <a:t>dvojpole</a:t>
            </a:r>
            <a:r>
              <a:rPr lang="sk-SK" sz="1400" dirty="0"/>
              <a:t> </a:t>
            </a:r>
            <a:r>
              <a:rPr lang="sk-SK" sz="1400" dirty="0" err="1"/>
              <a:t>archetypu</a:t>
            </a:r>
            <a:r>
              <a:rPr lang="sk-SK" sz="1400" dirty="0"/>
              <a:t> </a:t>
            </a:r>
            <a:r>
              <a:rPr lang="sk-SK" sz="1400" dirty="0" err="1"/>
              <a:t>animus</a:t>
            </a:r>
            <a:r>
              <a:rPr lang="sk-SK" sz="1400" dirty="0"/>
              <a:t> a </a:t>
            </a:r>
            <a:r>
              <a:rPr lang="sk-SK" sz="1400" dirty="0" err="1"/>
              <a:t>anima</a:t>
            </a:r>
            <a:r>
              <a:rPr lang="sk-SK" sz="1400" dirty="0"/>
              <a:t>, v spojení s hlbokou intuíciou vodcovstva, </a:t>
            </a:r>
          </a:p>
          <a:p>
            <a:pPr algn="just"/>
            <a:r>
              <a:rPr lang="sk-SK" sz="1400" dirty="0"/>
              <a:t>je nositeľom inteligencie logicko-matematickej a v pravej hemisfére mozgu inteligencie zrakovo-priestorovej.  Uvádzam ho nielen v súvislosti s </a:t>
            </a:r>
            <a:r>
              <a:rPr lang="sk-SK" sz="1400" dirty="0" err="1"/>
              <a:t>futurologickými</a:t>
            </a:r>
            <a:r>
              <a:rPr lang="sk-SK" sz="1400" dirty="0"/>
              <a:t> kompetenciami, ale aj častými citáciami v tomto referáte.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D56DC98-CE0B-47D6-A643-E64A1506BFDC}" type="slidenum">
              <a:rPr lang="sk-SK" smtClean="0"/>
              <a:pPr/>
              <a:t>12</a:t>
            </a:fld>
            <a:endParaRPr lang="sk-SK"/>
          </a:p>
        </p:txBody>
      </p:sp>
      <p:pic>
        <p:nvPicPr>
          <p:cNvPr id="7170" name="Picture 2" descr="C:\Users\doma\Desktop\Pramene futurológie - prednáška\phpuYlJsF.jpg"/>
          <p:cNvPicPr>
            <a:picLocks noChangeAspect="1" noChangeArrowheads="1"/>
          </p:cNvPicPr>
          <p:nvPr/>
        </p:nvPicPr>
        <p:blipFill>
          <a:blip r:embed="rId2" cstate="print"/>
          <a:srcRect/>
          <a:stretch>
            <a:fillRect/>
          </a:stretch>
        </p:blipFill>
        <p:spPr bwMode="auto">
          <a:xfrm>
            <a:off x="755576" y="1988840"/>
            <a:ext cx="1728192" cy="2304256"/>
          </a:xfrm>
          <a:prstGeom prst="rect">
            <a:avLst/>
          </a:prstGeom>
          <a:noFill/>
        </p:spPr>
      </p:pic>
      <p:sp>
        <p:nvSpPr>
          <p:cNvPr id="4" name="Obdĺžnik 3"/>
          <p:cNvSpPr/>
          <p:nvPr/>
        </p:nvSpPr>
        <p:spPr>
          <a:xfrm>
            <a:off x="395536" y="188640"/>
            <a:ext cx="8280920" cy="769441"/>
          </a:xfrm>
          <a:prstGeom prst="rect">
            <a:avLst/>
          </a:prstGeom>
        </p:spPr>
        <p:txBody>
          <a:bodyPr wrap="square">
            <a:spAutoFit/>
          </a:bodyPr>
          <a:lstStyle/>
          <a:p>
            <a:r>
              <a:rPr lang="sk-SK" sz="4400" dirty="0">
                <a:solidFill>
                  <a:srgbClr val="7030A0"/>
                </a:solidFill>
              </a:rPr>
              <a:t>Sergej Chelemendik,9.8.1957 </a:t>
            </a:r>
            <a:endParaRPr lang="sk-SK" sz="4400" dirty="0"/>
          </a:p>
        </p:txBody>
      </p:sp>
      <p:sp>
        <p:nvSpPr>
          <p:cNvPr id="5" name="Obdĺžnik 4"/>
          <p:cNvSpPr/>
          <p:nvPr/>
        </p:nvSpPr>
        <p:spPr>
          <a:xfrm>
            <a:off x="539552" y="980729"/>
            <a:ext cx="8064896" cy="923330"/>
          </a:xfrm>
          <a:prstGeom prst="rect">
            <a:avLst/>
          </a:prstGeom>
        </p:spPr>
        <p:txBody>
          <a:bodyPr wrap="square">
            <a:spAutoFit/>
          </a:bodyPr>
          <a:lstStyle/>
          <a:p>
            <a:pPr>
              <a:spcBef>
                <a:spcPts val="400"/>
              </a:spcBef>
              <a:spcAft>
                <a:spcPts val="400"/>
              </a:spcAft>
              <a:buClr>
                <a:srgbClr val="7030A0"/>
              </a:buClr>
              <a:buFont typeface="Wingdings" pitchFamily="2" charset="2"/>
              <a:buChar char="Ø"/>
            </a:pPr>
            <a:r>
              <a:rPr lang="cs-CZ" dirty="0"/>
              <a:t>Bol ruský </a:t>
            </a:r>
            <a:r>
              <a:rPr lang="cs-CZ" dirty="0" err="1"/>
              <a:t>spisovateľ</a:t>
            </a:r>
            <a:r>
              <a:rPr lang="cs-CZ" dirty="0"/>
              <a:t>,  bývalý slovenský politik, autor asi 30 </a:t>
            </a:r>
            <a:r>
              <a:rPr lang="cs-CZ" dirty="0" err="1"/>
              <a:t>kníh</a:t>
            </a:r>
            <a:r>
              <a:rPr lang="cs-CZ" dirty="0"/>
              <a:t>, </a:t>
            </a:r>
            <a:r>
              <a:rPr lang="cs-CZ" dirty="0" err="1"/>
              <a:t>nežiadúca</a:t>
            </a:r>
            <a:r>
              <a:rPr lang="cs-CZ" dirty="0"/>
              <a:t> osoba na </a:t>
            </a:r>
            <a:r>
              <a:rPr lang="cs-CZ" dirty="0" err="1"/>
              <a:t>Ukrajine</a:t>
            </a:r>
            <a:r>
              <a:rPr lang="cs-CZ" dirty="0"/>
              <a:t>. Obviňoval USA z </a:t>
            </a:r>
            <a:r>
              <a:rPr lang="cs-CZ" dirty="0" err="1"/>
              <a:t>udalostí</a:t>
            </a:r>
            <a:r>
              <a:rPr lang="cs-CZ" dirty="0"/>
              <a:t> na </a:t>
            </a:r>
            <a:r>
              <a:rPr lang="cs-CZ" dirty="0" err="1"/>
              <a:t>Ukrajine</a:t>
            </a:r>
            <a:r>
              <a:rPr lang="cs-CZ" dirty="0"/>
              <a:t> (2014) a </a:t>
            </a:r>
            <a:r>
              <a:rPr lang="cs-CZ" dirty="0" err="1"/>
              <a:t>prípravy</a:t>
            </a:r>
            <a:r>
              <a:rPr lang="cs-CZ" dirty="0"/>
              <a:t> </a:t>
            </a:r>
            <a:r>
              <a:rPr lang="cs-CZ" dirty="0" err="1"/>
              <a:t>svetovej</a:t>
            </a:r>
            <a:r>
              <a:rPr lang="cs-CZ" dirty="0"/>
              <a:t> vojny. </a:t>
            </a:r>
            <a:r>
              <a:rPr lang="cs-CZ" dirty="0" err="1"/>
              <a:t>Vývinový</a:t>
            </a:r>
            <a:r>
              <a:rPr lang="cs-CZ" dirty="0"/>
              <a:t> graf je </a:t>
            </a:r>
            <a:r>
              <a:rPr lang="cs-CZ" dirty="0" err="1"/>
              <a:t>vlastne</a:t>
            </a:r>
            <a:r>
              <a:rPr lang="cs-CZ" dirty="0"/>
              <a:t> </a:t>
            </a:r>
            <a:r>
              <a:rPr lang="cs-CZ" dirty="0" err="1"/>
              <a:t>testom</a:t>
            </a:r>
            <a:r>
              <a:rPr lang="cs-CZ" dirty="0"/>
              <a:t> </a:t>
            </a:r>
            <a:r>
              <a:rPr lang="cs-CZ" dirty="0" err="1"/>
              <a:t>dôveryhodnosti</a:t>
            </a:r>
            <a:r>
              <a:rPr lang="cs-CZ" dirty="0"/>
              <a:t> </a:t>
            </a:r>
            <a:r>
              <a:rPr lang="cs-CZ" dirty="0" err="1"/>
              <a:t>alebo</a:t>
            </a:r>
            <a:r>
              <a:rPr lang="cs-CZ" dirty="0"/>
              <a:t> </a:t>
            </a:r>
            <a:r>
              <a:rPr lang="cs-CZ" dirty="0" err="1"/>
              <a:t>nedôvery</a:t>
            </a:r>
            <a:r>
              <a:rPr lang="cs-CZ" dirty="0"/>
              <a:t> v jeho </a:t>
            </a:r>
            <a:r>
              <a:rPr lang="cs-CZ" dirty="0" err="1"/>
              <a:t>myšlienky</a:t>
            </a:r>
            <a:r>
              <a:rPr lang="cs-CZ" dirty="0"/>
              <a:t>.</a:t>
            </a:r>
            <a:endParaRPr lang="sk-SK" dirty="0"/>
          </a:p>
        </p:txBody>
      </p:sp>
      <p:pic>
        <p:nvPicPr>
          <p:cNvPr id="3" name="Obrázok 2"/>
          <p:cNvPicPr>
            <a:picLocks noChangeAspect="1"/>
          </p:cNvPicPr>
          <p:nvPr/>
        </p:nvPicPr>
        <p:blipFill>
          <a:blip r:embed="rId3" cstate="print"/>
          <a:stretch>
            <a:fillRect/>
          </a:stretch>
        </p:blipFill>
        <p:spPr>
          <a:xfrm>
            <a:off x="3059832" y="2204864"/>
            <a:ext cx="5125948" cy="2088231"/>
          </a:xfrm>
          <a:prstGeom prst="rect">
            <a:avLst/>
          </a:prstGeom>
        </p:spPr>
      </p:pic>
      <p:sp>
        <p:nvSpPr>
          <p:cNvPr id="7" name="Obdĺžnik 6"/>
          <p:cNvSpPr/>
          <p:nvPr/>
        </p:nvSpPr>
        <p:spPr>
          <a:xfrm>
            <a:off x="467544" y="4653136"/>
            <a:ext cx="8352928" cy="1600438"/>
          </a:xfrm>
          <a:prstGeom prst="rect">
            <a:avLst/>
          </a:prstGeom>
        </p:spPr>
        <p:txBody>
          <a:bodyPr wrap="square">
            <a:spAutoFit/>
          </a:bodyPr>
          <a:lstStyle/>
          <a:p>
            <a:pPr algn="just"/>
            <a:r>
              <a:rPr lang="sk-SK" sz="1400" dirty="0"/>
              <a:t>Sergej </a:t>
            </a:r>
            <a:r>
              <a:rPr lang="sk-SK" sz="1400" dirty="0" err="1"/>
              <a:t>Chelemendik</a:t>
            </a:r>
            <a:r>
              <a:rPr lang="sk-SK" sz="1400" dirty="0"/>
              <a:t> predbehol svoju dobu. Na základe rozboru vývinového grafu ho môžeme zaradiť k tvorcom budúcnosti. </a:t>
            </a:r>
          </a:p>
          <a:p>
            <a:pPr algn="just"/>
            <a:r>
              <a:rPr lang="sk-SK" sz="1400" dirty="0"/>
              <a:t>Osobná inteligencia indigového silového poľa tvorí základ, ku ktorému sa možno cyklicky vracať. </a:t>
            </a:r>
          </a:p>
          <a:p>
            <a:pPr algn="just"/>
            <a:r>
              <a:rPr lang="sk-SK" sz="1400" dirty="0"/>
              <a:t>Zelené silové pole procesu individualizácie spolu s červeným silovým poľom cholerika a bojovníka ho ukotvilo nielen na politickej scéne, ale poskytlo mu nadčasový rámec. </a:t>
            </a:r>
          </a:p>
          <a:p>
            <a:pPr algn="just"/>
            <a:r>
              <a:rPr lang="sk-SK" sz="1400" dirty="0"/>
              <a:t>Jeho </a:t>
            </a:r>
            <a:r>
              <a:rPr lang="sk-SK" sz="1400" dirty="0" err="1"/>
              <a:t>futurologické</a:t>
            </a:r>
            <a:r>
              <a:rPr lang="sk-SK" sz="1400" dirty="0"/>
              <a:t> kompetencie a humanizujúci rozmer mu dávajú punc dôveryhodnosti. </a:t>
            </a:r>
          </a:p>
          <a:p>
            <a:pPr algn="just"/>
            <a:r>
              <a:rPr lang="sk-SK" sz="1400" dirty="0"/>
              <a:t>Vykorenený a znevažovaný pôsobil ako „sám vojak v poli“.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D56DC98-CE0B-47D6-A643-E64A1506BFDC}" type="slidenum">
              <a:rPr lang="sk-SK" smtClean="0"/>
              <a:pPr/>
              <a:t>13</a:t>
            </a:fld>
            <a:endParaRPr lang="sk-SK"/>
          </a:p>
        </p:txBody>
      </p:sp>
      <p:sp>
        <p:nvSpPr>
          <p:cNvPr id="3" name="Obdĺžnik 2"/>
          <p:cNvSpPr/>
          <p:nvPr/>
        </p:nvSpPr>
        <p:spPr>
          <a:xfrm>
            <a:off x="539552" y="116632"/>
            <a:ext cx="8280919" cy="769441"/>
          </a:xfrm>
          <a:prstGeom prst="rect">
            <a:avLst/>
          </a:prstGeom>
        </p:spPr>
        <p:txBody>
          <a:bodyPr wrap="square">
            <a:spAutoFit/>
          </a:bodyPr>
          <a:lstStyle/>
          <a:p>
            <a:r>
              <a:rPr lang="sk-SK" sz="4400" dirty="0" err="1">
                <a:solidFill>
                  <a:srgbClr val="7030A0"/>
                </a:solidFill>
              </a:rPr>
              <a:t>Futurologická</a:t>
            </a:r>
            <a:r>
              <a:rPr lang="sk-SK" sz="4400" dirty="0">
                <a:solidFill>
                  <a:srgbClr val="7030A0"/>
                </a:solidFill>
              </a:rPr>
              <a:t> spoločnosť Slovenska </a:t>
            </a:r>
            <a:endParaRPr lang="sk-SK" sz="4400" dirty="0"/>
          </a:p>
        </p:txBody>
      </p:sp>
      <p:sp>
        <p:nvSpPr>
          <p:cNvPr id="4" name="Obdĺžnik 3"/>
          <p:cNvSpPr/>
          <p:nvPr/>
        </p:nvSpPr>
        <p:spPr>
          <a:xfrm>
            <a:off x="539552" y="836712"/>
            <a:ext cx="2592288" cy="307777"/>
          </a:xfrm>
          <a:prstGeom prst="rect">
            <a:avLst/>
          </a:prstGeom>
        </p:spPr>
        <p:txBody>
          <a:bodyPr wrap="square">
            <a:spAutoFit/>
          </a:bodyPr>
          <a:lstStyle/>
          <a:p>
            <a:r>
              <a:rPr lang="sk-SK" sz="1400" dirty="0">
                <a:solidFill>
                  <a:srgbClr val="7030A0"/>
                </a:solidFill>
              </a:rPr>
              <a:t>Ladislav </a:t>
            </a:r>
            <a:r>
              <a:rPr lang="sk-SK" sz="1400" dirty="0" err="1">
                <a:solidFill>
                  <a:srgbClr val="7030A0"/>
                </a:solidFill>
              </a:rPr>
              <a:t>Hohoš</a:t>
            </a:r>
            <a:r>
              <a:rPr lang="sk-SK" sz="1400" dirty="0">
                <a:solidFill>
                  <a:srgbClr val="7030A0"/>
                </a:solidFill>
              </a:rPr>
              <a:t> </a:t>
            </a:r>
            <a:endParaRPr lang="sk-SK" sz="1400" dirty="0"/>
          </a:p>
        </p:txBody>
      </p:sp>
      <p:sp>
        <p:nvSpPr>
          <p:cNvPr id="5" name="Obdĺžnik 4"/>
          <p:cNvSpPr/>
          <p:nvPr/>
        </p:nvSpPr>
        <p:spPr>
          <a:xfrm>
            <a:off x="4932040" y="836712"/>
            <a:ext cx="2160240" cy="307777"/>
          </a:xfrm>
          <a:prstGeom prst="rect">
            <a:avLst/>
          </a:prstGeom>
        </p:spPr>
        <p:txBody>
          <a:bodyPr wrap="square">
            <a:spAutoFit/>
          </a:bodyPr>
          <a:lstStyle/>
          <a:p>
            <a:pPr algn="ctr"/>
            <a:r>
              <a:rPr lang="sk-SK" sz="1400" dirty="0">
                <a:solidFill>
                  <a:srgbClr val="7030A0"/>
                </a:solidFill>
              </a:rPr>
              <a:t>Zuzana  </a:t>
            </a:r>
            <a:r>
              <a:rPr lang="sk-SK" sz="1400" dirty="0" err="1">
                <a:solidFill>
                  <a:srgbClr val="7030A0"/>
                </a:solidFill>
              </a:rPr>
              <a:t>Kulašíková</a:t>
            </a:r>
            <a:endParaRPr lang="sk-SK" sz="1400" dirty="0"/>
          </a:p>
        </p:txBody>
      </p:sp>
      <p:sp>
        <p:nvSpPr>
          <p:cNvPr id="6" name="Obdĺžnik 5"/>
          <p:cNvSpPr/>
          <p:nvPr/>
        </p:nvSpPr>
        <p:spPr>
          <a:xfrm>
            <a:off x="5364088" y="4149080"/>
            <a:ext cx="3024336" cy="307777"/>
          </a:xfrm>
          <a:prstGeom prst="rect">
            <a:avLst/>
          </a:prstGeom>
        </p:spPr>
        <p:txBody>
          <a:bodyPr wrap="square">
            <a:spAutoFit/>
          </a:bodyPr>
          <a:lstStyle/>
          <a:p>
            <a:r>
              <a:rPr lang="sk-SK" sz="1400" dirty="0">
                <a:solidFill>
                  <a:srgbClr val="7030A0"/>
                </a:solidFill>
              </a:rPr>
              <a:t>Ľudmila </a:t>
            </a:r>
            <a:r>
              <a:rPr lang="sk-SK" sz="1400" dirty="0" err="1">
                <a:solidFill>
                  <a:srgbClr val="7030A0"/>
                </a:solidFill>
              </a:rPr>
              <a:t>Anderková</a:t>
            </a:r>
            <a:r>
              <a:rPr lang="sk-SK" sz="1400" dirty="0">
                <a:solidFill>
                  <a:srgbClr val="7030A0"/>
                </a:solidFill>
              </a:rPr>
              <a:t> </a:t>
            </a:r>
            <a:endParaRPr lang="sk-SK" sz="1400" dirty="0"/>
          </a:p>
        </p:txBody>
      </p:sp>
      <p:sp>
        <p:nvSpPr>
          <p:cNvPr id="7" name="Obdĺžnik 6"/>
          <p:cNvSpPr/>
          <p:nvPr/>
        </p:nvSpPr>
        <p:spPr>
          <a:xfrm>
            <a:off x="683568" y="4077072"/>
            <a:ext cx="1728192" cy="307777"/>
          </a:xfrm>
          <a:prstGeom prst="rect">
            <a:avLst/>
          </a:prstGeom>
        </p:spPr>
        <p:txBody>
          <a:bodyPr wrap="square">
            <a:spAutoFit/>
          </a:bodyPr>
          <a:lstStyle/>
          <a:p>
            <a:r>
              <a:rPr lang="sk-SK" sz="1400" dirty="0">
                <a:solidFill>
                  <a:srgbClr val="7030A0"/>
                </a:solidFill>
              </a:rPr>
              <a:t>Elena </a:t>
            </a:r>
            <a:r>
              <a:rPr lang="sk-SK" sz="1400" dirty="0" err="1">
                <a:solidFill>
                  <a:srgbClr val="7030A0"/>
                </a:solidFill>
              </a:rPr>
              <a:t>Fe</a:t>
            </a:r>
            <a:r>
              <a:rPr lang="sk-SK" sz="1400" b="1" dirty="0" err="1">
                <a:solidFill>
                  <a:srgbClr val="7030A0"/>
                </a:solidFill>
              </a:rPr>
              <a:t>re</a:t>
            </a:r>
            <a:r>
              <a:rPr lang="sk-SK" sz="1400" dirty="0" err="1">
                <a:solidFill>
                  <a:srgbClr val="7030A0"/>
                </a:solidFill>
              </a:rPr>
              <a:t>ncová</a:t>
            </a:r>
            <a:r>
              <a:rPr lang="sk-SK" sz="1400" dirty="0">
                <a:solidFill>
                  <a:srgbClr val="7030A0"/>
                </a:solidFill>
              </a:rPr>
              <a:t> </a:t>
            </a:r>
            <a:endParaRPr lang="sk-SK" sz="1400" dirty="0"/>
          </a:p>
        </p:txBody>
      </p:sp>
      <p:pic>
        <p:nvPicPr>
          <p:cNvPr id="8" name="Obrázok 7"/>
          <p:cNvPicPr>
            <a:picLocks noChangeAspect="1"/>
          </p:cNvPicPr>
          <p:nvPr/>
        </p:nvPicPr>
        <p:blipFill>
          <a:blip r:embed="rId3" cstate="print"/>
          <a:stretch>
            <a:fillRect/>
          </a:stretch>
        </p:blipFill>
        <p:spPr>
          <a:xfrm>
            <a:off x="323528" y="1196753"/>
            <a:ext cx="3920307" cy="1296143"/>
          </a:xfrm>
          <a:prstGeom prst="rect">
            <a:avLst/>
          </a:prstGeom>
        </p:spPr>
      </p:pic>
      <p:pic>
        <p:nvPicPr>
          <p:cNvPr id="9" name="Obrázok 8"/>
          <p:cNvPicPr>
            <a:picLocks noChangeAspect="1"/>
          </p:cNvPicPr>
          <p:nvPr/>
        </p:nvPicPr>
        <p:blipFill>
          <a:blip r:embed="rId4" cstate="print"/>
          <a:stretch>
            <a:fillRect/>
          </a:stretch>
        </p:blipFill>
        <p:spPr>
          <a:xfrm>
            <a:off x="4644008" y="1268760"/>
            <a:ext cx="4036945" cy="1296144"/>
          </a:xfrm>
          <a:prstGeom prst="rect">
            <a:avLst/>
          </a:prstGeom>
        </p:spPr>
      </p:pic>
      <p:pic>
        <p:nvPicPr>
          <p:cNvPr id="10" name="Obrázok 9"/>
          <p:cNvPicPr>
            <a:picLocks noChangeAspect="1"/>
          </p:cNvPicPr>
          <p:nvPr/>
        </p:nvPicPr>
        <p:blipFill>
          <a:blip r:embed="rId5" cstate="print"/>
          <a:stretch>
            <a:fillRect/>
          </a:stretch>
        </p:blipFill>
        <p:spPr>
          <a:xfrm>
            <a:off x="395536" y="4437113"/>
            <a:ext cx="4264632" cy="1296144"/>
          </a:xfrm>
          <a:prstGeom prst="rect">
            <a:avLst/>
          </a:prstGeom>
        </p:spPr>
      </p:pic>
      <p:pic>
        <p:nvPicPr>
          <p:cNvPr id="11" name="Obrázok 10"/>
          <p:cNvPicPr>
            <a:picLocks noChangeAspect="1"/>
          </p:cNvPicPr>
          <p:nvPr/>
        </p:nvPicPr>
        <p:blipFill>
          <a:blip r:embed="rId6" cstate="print"/>
          <a:stretch>
            <a:fillRect/>
          </a:stretch>
        </p:blipFill>
        <p:spPr>
          <a:xfrm>
            <a:off x="4932040" y="4437112"/>
            <a:ext cx="4120877" cy="1296144"/>
          </a:xfrm>
          <a:prstGeom prst="rect">
            <a:avLst/>
          </a:prstGeom>
        </p:spPr>
      </p:pic>
      <p:sp>
        <p:nvSpPr>
          <p:cNvPr id="12" name="Obdĺžnik 11"/>
          <p:cNvSpPr/>
          <p:nvPr/>
        </p:nvSpPr>
        <p:spPr>
          <a:xfrm>
            <a:off x="395537" y="5949280"/>
            <a:ext cx="4248472" cy="769441"/>
          </a:xfrm>
          <a:prstGeom prst="rect">
            <a:avLst/>
          </a:prstGeom>
        </p:spPr>
        <p:txBody>
          <a:bodyPr wrap="square">
            <a:spAutoFit/>
          </a:bodyPr>
          <a:lstStyle/>
          <a:p>
            <a:r>
              <a:rPr lang="sk-SK" sz="1100" dirty="0"/>
              <a:t>V grafe Eleny </a:t>
            </a:r>
            <a:r>
              <a:rPr lang="sk-SK" sz="1100" dirty="0" err="1"/>
              <a:t>Ferencovej</a:t>
            </a:r>
            <a:r>
              <a:rPr lang="sk-SK" sz="1100" dirty="0"/>
              <a:t> chýba indigové silové pole, ktoré je doplnené vonkajším adaptačným procesom v rokoch 1980 - 1986. Všetky farby spektra tvoria oranžové silové pole gravitačného zrýchlenia, ktoré  je </a:t>
            </a:r>
            <a:r>
              <a:rPr lang="sk-SK" sz="1100" dirty="0" err="1"/>
              <a:t>transpersonálnou</a:t>
            </a:r>
            <a:r>
              <a:rPr lang="sk-SK" sz="1100" dirty="0"/>
              <a:t> a </a:t>
            </a:r>
            <a:r>
              <a:rPr lang="sk-SK" sz="1100" dirty="0" err="1"/>
              <a:t>extrasenzorickou</a:t>
            </a:r>
            <a:r>
              <a:rPr lang="sk-SK" sz="1100" dirty="0"/>
              <a:t> inteligenciou </a:t>
            </a:r>
            <a:r>
              <a:rPr lang="sk-SK" sz="1100" dirty="0" err="1"/>
              <a:t>futurologických</a:t>
            </a:r>
            <a:r>
              <a:rPr lang="sk-SK" sz="1100" dirty="0"/>
              <a:t> vízií.</a:t>
            </a:r>
          </a:p>
        </p:txBody>
      </p:sp>
      <p:sp>
        <p:nvSpPr>
          <p:cNvPr id="14" name="Obdĺžnik 13"/>
          <p:cNvSpPr/>
          <p:nvPr/>
        </p:nvSpPr>
        <p:spPr>
          <a:xfrm>
            <a:off x="4932040" y="5949280"/>
            <a:ext cx="4032448" cy="769441"/>
          </a:xfrm>
          <a:prstGeom prst="rect">
            <a:avLst/>
          </a:prstGeom>
        </p:spPr>
        <p:txBody>
          <a:bodyPr wrap="square">
            <a:spAutoFit/>
          </a:bodyPr>
          <a:lstStyle/>
          <a:p>
            <a:r>
              <a:rPr lang="cs-CZ" sz="1100" dirty="0"/>
              <a:t>V grafe </a:t>
            </a:r>
            <a:r>
              <a:rPr lang="cs-CZ" sz="1100" dirty="0" err="1"/>
              <a:t>Ľudmily</a:t>
            </a:r>
            <a:r>
              <a:rPr lang="cs-CZ" sz="1100" dirty="0"/>
              <a:t> </a:t>
            </a:r>
            <a:r>
              <a:rPr lang="cs-CZ" sz="1100" dirty="0" err="1"/>
              <a:t>Anderkovej</a:t>
            </a:r>
            <a:r>
              <a:rPr lang="cs-CZ" sz="1100" dirty="0"/>
              <a:t> </a:t>
            </a:r>
            <a:r>
              <a:rPr lang="cs-CZ" sz="1100" dirty="0" err="1"/>
              <a:t>chýba</a:t>
            </a:r>
            <a:r>
              <a:rPr lang="cs-CZ" sz="1100" dirty="0"/>
              <a:t> červené silové pole strategických schopností, </a:t>
            </a:r>
            <a:r>
              <a:rPr lang="cs-CZ" sz="1100" dirty="0" err="1"/>
              <a:t>ktoré</a:t>
            </a:r>
            <a:r>
              <a:rPr lang="cs-CZ" sz="1100" dirty="0"/>
              <a:t> je </a:t>
            </a:r>
            <a:r>
              <a:rPr lang="cs-CZ" sz="1100" dirty="0" err="1"/>
              <a:t>doplnené</a:t>
            </a:r>
            <a:r>
              <a:rPr lang="cs-CZ" sz="1100" dirty="0"/>
              <a:t> v </a:t>
            </a:r>
            <a:r>
              <a:rPr lang="cs-CZ" sz="1100" dirty="0" err="1"/>
              <a:t>rokoch</a:t>
            </a:r>
            <a:r>
              <a:rPr lang="cs-CZ" sz="1100" dirty="0"/>
              <a:t> 2001 – 2007. </a:t>
            </a:r>
            <a:r>
              <a:rPr lang="cs-CZ" sz="1100" dirty="0" err="1"/>
              <a:t>Adaptačný</a:t>
            </a:r>
            <a:r>
              <a:rPr lang="cs-CZ" sz="1100" dirty="0"/>
              <a:t> proces </a:t>
            </a:r>
            <a:r>
              <a:rPr lang="cs-CZ" sz="1100" dirty="0" err="1"/>
              <a:t>vonkajšieho</a:t>
            </a:r>
            <a:r>
              <a:rPr lang="cs-CZ" sz="1100" dirty="0"/>
              <a:t> cyklu je  </a:t>
            </a:r>
            <a:r>
              <a:rPr lang="cs-CZ" sz="1100" dirty="0" err="1"/>
              <a:t>tiež</a:t>
            </a:r>
            <a:r>
              <a:rPr lang="cs-CZ" sz="1100" dirty="0"/>
              <a:t> </a:t>
            </a:r>
            <a:r>
              <a:rPr lang="cs-CZ" sz="1100" dirty="0" err="1"/>
              <a:t>zavŕšený</a:t>
            </a:r>
            <a:r>
              <a:rPr lang="cs-CZ" sz="1100" dirty="0"/>
              <a:t>  </a:t>
            </a:r>
            <a:r>
              <a:rPr lang="cs-CZ" sz="1100" dirty="0" err="1"/>
              <a:t>transpersonálnou</a:t>
            </a:r>
            <a:r>
              <a:rPr lang="cs-CZ" sz="1100" dirty="0"/>
              <a:t> a   extrasenzorickou </a:t>
            </a:r>
            <a:r>
              <a:rPr lang="cs-CZ" sz="1100" dirty="0" err="1"/>
              <a:t>inteligenciou</a:t>
            </a:r>
            <a:r>
              <a:rPr lang="cs-CZ" sz="1100" dirty="0"/>
              <a:t> </a:t>
            </a:r>
            <a:r>
              <a:rPr lang="cs-CZ" sz="1100" dirty="0" err="1"/>
              <a:t>futurológov</a:t>
            </a:r>
            <a:r>
              <a:rPr lang="cs-CZ" sz="1100" dirty="0"/>
              <a:t>, viď </a:t>
            </a:r>
            <a:r>
              <a:rPr lang="cs-CZ" sz="1100" dirty="0" err="1"/>
              <a:t>nasledovné</a:t>
            </a:r>
            <a:r>
              <a:rPr lang="cs-CZ" sz="1100" dirty="0"/>
              <a:t> grafy.  </a:t>
            </a:r>
            <a:endParaRPr lang="sk-SK" sz="1100" dirty="0"/>
          </a:p>
        </p:txBody>
      </p:sp>
      <p:sp>
        <p:nvSpPr>
          <p:cNvPr id="15" name="Obdĺžnik 14"/>
          <p:cNvSpPr/>
          <p:nvPr/>
        </p:nvSpPr>
        <p:spPr>
          <a:xfrm>
            <a:off x="323528" y="2852936"/>
            <a:ext cx="4032448" cy="938719"/>
          </a:xfrm>
          <a:prstGeom prst="rect">
            <a:avLst/>
          </a:prstGeom>
        </p:spPr>
        <p:txBody>
          <a:bodyPr wrap="square">
            <a:spAutoFit/>
          </a:bodyPr>
          <a:lstStyle/>
          <a:p>
            <a:r>
              <a:rPr lang="sk-SK" sz="1100" dirty="0"/>
              <a:t>Graf  Ladislava </a:t>
            </a:r>
            <a:r>
              <a:rPr lang="sk-SK" sz="1100" dirty="0" err="1"/>
              <a:t>Hohoša</a:t>
            </a:r>
            <a:r>
              <a:rPr lang="sk-SK" sz="1100" dirty="0"/>
              <a:t> s výraznou humánnou  fialovou, filozofickou  modrou zložkou obsahuje aj oranžovú </a:t>
            </a:r>
            <a:r>
              <a:rPr lang="sk-SK" sz="1100" dirty="0" err="1" smtClean="0"/>
              <a:t>futurologickú</a:t>
            </a:r>
            <a:r>
              <a:rPr lang="sk-SK" sz="1100" dirty="0" smtClean="0"/>
              <a:t> adaptáciou , žltú </a:t>
            </a:r>
            <a:r>
              <a:rPr lang="sk-SK" sz="1100" dirty="0"/>
              <a:t>verbálnu  inteligenciu, ale aj zelenú zložku silového poľa individualizácie, čo ho spoločensky zviditeľňuje ako výraznú osobnosť. </a:t>
            </a:r>
          </a:p>
        </p:txBody>
      </p:sp>
      <p:sp>
        <p:nvSpPr>
          <p:cNvPr id="16" name="Obdĺžnik 15"/>
          <p:cNvSpPr/>
          <p:nvPr/>
        </p:nvSpPr>
        <p:spPr>
          <a:xfrm>
            <a:off x="4716016" y="2852936"/>
            <a:ext cx="4176463" cy="769441"/>
          </a:xfrm>
          <a:prstGeom prst="rect">
            <a:avLst/>
          </a:prstGeom>
        </p:spPr>
        <p:txBody>
          <a:bodyPr wrap="square">
            <a:spAutoFit/>
          </a:bodyPr>
          <a:lstStyle/>
          <a:p>
            <a:r>
              <a:rPr lang="sk-SK" sz="1100" dirty="0"/>
              <a:t>Zuzana </a:t>
            </a:r>
            <a:r>
              <a:rPr lang="sk-SK" sz="1100" dirty="0" err="1"/>
              <a:t>Kulašíková</a:t>
            </a:r>
            <a:r>
              <a:rPr lang="sk-SK" sz="1100" dirty="0"/>
              <a:t>  má významný </a:t>
            </a:r>
            <a:r>
              <a:rPr lang="sk-SK" sz="1100" dirty="0" err="1"/>
              <a:t>futurologický</a:t>
            </a:r>
            <a:r>
              <a:rPr lang="sk-SK" sz="1100" dirty="0"/>
              <a:t> a humánny akcent. Indigové pole osobnej inteligencie a </a:t>
            </a:r>
            <a:r>
              <a:rPr lang="sk-SK" sz="1100" dirty="0" err="1"/>
              <a:t>archetyp</a:t>
            </a:r>
            <a:r>
              <a:rPr lang="sk-SK" sz="1100" dirty="0"/>
              <a:t> procesu individualizácie  zeleného silového poľa dopĺňa  červená zložka hlbokej intuície , ale aj strategického myslenia.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D56DC98-CE0B-47D6-A643-E64A1506BFDC}" type="slidenum">
              <a:rPr lang="sk-SK" smtClean="0"/>
              <a:pPr/>
              <a:t>14</a:t>
            </a:fld>
            <a:endParaRPr lang="sk-SK"/>
          </a:p>
        </p:txBody>
      </p:sp>
      <p:sp>
        <p:nvSpPr>
          <p:cNvPr id="16" name="Obdĺžnik 15"/>
          <p:cNvSpPr/>
          <p:nvPr/>
        </p:nvSpPr>
        <p:spPr>
          <a:xfrm>
            <a:off x="683568" y="620688"/>
            <a:ext cx="3600400" cy="307777"/>
          </a:xfrm>
          <a:prstGeom prst="rect">
            <a:avLst/>
          </a:prstGeom>
        </p:spPr>
        <p:txBody>
          <a:bodyPr wrap="square">
            <a:spAutoFit/>
          </a:bodyPr>
          <a:lstStyle/>
          <a:p>
            <a:r>
              <a:rPr lang="sk-SK" sz="1400" dirty="0">
                <a:solidFill>
                  <a:srgbClr val="7030A0"/>
                </a:solidFill>
              </a:rPr>
              <a:t>Elena </a:t>
            </a:r>
            <a:r>
              <a:rPr lang="sk-SK" sz="1400" dirty="0" err="1">
                <a:solidFill>
                  <a:srgbClr val="7030A0"/>
                </a:solidFill>
              </a:rPr>
              <a:t>Ferencová</a:t>
            </a:r>
            <a:r>
              <a:rPr lang="sk-SK" sz="1400" dirty="0">
                <a:solidFill>
                  <a:srgbClr val="7030A0"/>
                </a:solidFill>
              </a:rPr>
              <a:t>, vývinový graf 1980 - 1986</a:t>
            </a:r>
            <a:endParaRPr lang="sk-SK" sz="1400" dirty="0"/>
          </a:p>
        </p:txBody>
      </p:sp>
      <p:sp>
        <p:nvSpPr>
          <p:cNvPr id="17" name="Obdĺžnik 16"/>
          <p:cNvSpPr/>
          <p:nvPr/>
        </p:nvSpPr>
        <p:spPr>
          <a:xfrm>
            <a:off x="4499992" y="620688"/>
            <a:ext cx="4320479" cy="307777"/>
          </a:xfrm>
          <a:prstGeom prst="rect">
            <a:avLst/>
          </a:prstGeom>
        </p:spPr>
        <p:txBody>
          <a:bodyPr wrap="square">
            <a:spAutoFit/>
          </a:bodyPr>
          <a:lstStyle/>
          <a:p>
            <a:r>
              <a:rPr lang="sk-SK" sz="1400" dirty="0">
                <a:solidFill>
                  <a:srgbClr val="7030A0"/>
                </a:solidFill>
              </a:rPr>
              <a:t>Ľudmila </a:t>
            </a:r>
            <a:r>
              <a:rPr lang="sk-SK" sz="1400" dirty="0" err="1">
                <a:solidFill>
                  <a:srgbClr val="7030A0"/>
                </a:solidFill>
              </a:rPr>
              <a:t>Anderková</a:t>
            </a:r>
            <a:r>
              <a:rPr lang="sk-SK" sz="1400" dirty="0">
                <a:solidFill>
                  <a:srgbClr val="7030A0"/>
                </a:solidFill>
              </a:rPr>
              <a:t>, vývinový graf 2001 – 2007 </a:t>
            </a:r>
            <a:endParaRPr lang="sk-SK" sz="1400" dirty="0"/>
          </a:p>
        </p:txBody>
      </p:sp>
      <p:pic>
        <p:nvPicPr>
          <p:cNvPr id="3" name="Obrázok 2"/>
          <p:cNvPicPr>
            <a:picLocks noChangeAspect="1"/>
          </p:cNvPicPr>
          <p:nvPr/>
        </p:nvPicPr>
        <p:blipFill>
          <a:blip r:embed="rId2" cstate="print"/>
          <a:stretch>
            <a:fillRect/>
          </a:stretch>
        </p:blipFill>
        <p:spPr>
          <a:xfrm>
            <a:off x="323528" y="1052736"/>
            <a:ext cx="3758382" cy="163773"/>
          </a:xfrm>
          <a:prstGeom prst="rect">
            <a:avLst/>
          </a:prstGeom>
        </p:spPr>
      </p:pic>
      <p:pic>
        <p:nvPicPr>
          <p:cNvPr id="4" name="Obrázok 3"/>
          <p:cNvPicPr>
            <a:picLocks noChangeAspect="1"/>
          </p:cNvPicPr>
          <p:nvPr/>
        </p:nvPicPr>
        <p:blipFill>
          <a:blip r:embed="rId3" cstate="print"/>
          <a:stretch>
            <a:fillRect/>
          </a:stretch>
        </p:blipFill>
        <p:spPr>
          <a:xfrm>
            <a:off x="4559235" y="1035435"/>
            <a:ext cx="4127565" cy="181074"/>
          </a:xfrm>
          <a:prstGeom prst="rect">
            <a:avLst/>
          </a:prstGeom>
        </p:spPr>
      </p:pic>
      <p:pic>
        <p:nvPicPr>
          <p:cNvPr id="5" name="Obrázok 4"/>
          <p:cNvPicPr>
            <a:picLocks noChangeAspect="1"/>
          </p:cNvPicPr>
          <p:nvPr/>
        </p:nvPicPr>
        <p:blipFill>
          <a:blip r:embed="rId4" cstate="print"/>
          <a:stretch>
            <a:fillRect/>
          </a:stretch>
        </p:blipFill>
        <p:spPr>
          <a:xfrm>
            <a:off x="323528" y="1268760"/>
            <a:ext cx="3960440" cy="1440160"/>
          </a:xfrm>
          <a:prstGeom prst="rect">
            <a:avLst/>
          </a:prstGeom>
        </p:spPr>
      </p:pic>
      <p:pic>
        <p:nvPicPr>
          <p:cNvPr id="6" name="Obrázok 5"/>
          <p:cNvPicPr>
            <a:picLocks noChangeAspect="1"/>
          </p:cNvPicPr>
          <p:nvPr/>
        </p:nvPicPr>
        <p:blipFill>
          <a:blip r:embed="rId5" cstate="print"/>
          <a:stretch>
            <a:fillRect/>
          </a:stretch>
        </p:blipFill>
        <p:spPr>
          <a:xfrm>
            <a:off x="4572000" y="1340768"/>
            <a:ext cx="4187179" cy="1368152"/>
          </a:xfrm>
          <a:prstGeom prst="rect">
            <a:avLst/>
          </a:prstGeom>
        </p:spPr>
      </p:pic>
      <p:pic>
        <p:nvPicPr>
          <p:cNvPr id="7" name="Obrázok 6"/>
          <p:cNvPicPr>
            <a:picLocks noChangeAspect="1"/>
          </p:cNvPicPr>
          <p:nvPr/>
        </p:nvPicPr>
        <p:blipFill>
          <a:blip r:embed="rId6" cstate="print"/>
          <a:stretch>
            <a:fillRect/>
          </a:stretch>
        </p:blipFill>
        <p:spPr>
          <a:xfrm>
            <a:off x="2483768" y="5037941"/>
            <a:ext cx="3472896" cy="1559411"/>
          </a:xfrm>
          <a:prstGeom prst="rect">
            <a:avLst/>
          </a:prstGeom>
        </p:spPr>
      </p:pic>
      <p:graphicFrame>
        <p:nvGraphicFramePr>
          <p:cNvPr id="8" name="Tabuľka 7"/>
          <p:cNvGraphicFramePr>
            <a:graphicFrameLocks noGrp="1"/>
          </p:cNvGraphicFramePr>
          <p:nvPr>
            <p:extLst>
              <p:ext uri="{D42A27DB-BD31-4B8C-83A1-F6EECF244321}">
                <p14:modId xmlns:p14="http://schemas.microsoft.com/office/powerpoint/2010/main" xmlns="" val="4163162056"/>
              </p:ext>
            </p:extLst>
          </p:nvPr>
        </p:nvGraphicFramePr>
        <p:xfrm>
          <a:off x="179509" y="2708925"/>
          <a:ext cx="4752530" cy="1872200"/>
        </p:xfrm>
        <a:graphic>
          <a:graphicData uri="http://schemas.openxmlformats.org/drawingml/2006/table">
            <a:tbl>
              <a:tblPr firstRow="1" firstCol="1" bandRow="1">
                <a:tableStyleId>{5C22544A-7EE6-4342-B048-85BDC9FD1C3A}</a:tableStyleId>
              </a:tblPr>
              <a:tblGrid>
                <a:gridCol w="3396301">
                  <a:extLst>
                    <a:ext uri="{9D8B030D-6E8A-4147-A177-3AD203B41FA5}">
                      <a16:colId xmlns="" xmlns:a16="http://schemas.microsoft.com/office/drawing/2014/main" val="20000"/>
                    </a:ext>
                  </a:extLst>
                </a:gridCol>
                <a:gridCol w="105060">
                  <a:extLst>
                    <a:ext uri="{9D8B030D-6E8A-4147-A177-3AD203B41FA5}">
                      <a16:colId xmlns="" xmlns:a16="http://schemas.microsoft.com/office/drawing/2014/main" val="20001"/>
                    </a:ext>
                  </a:extLst>
                </a:gridCol>
                <a:gridCol w="105060">
                  <a:extLst>
                    <a:ext uri="{9D8B030D-6E8A-4147-A177-3AD203B41FA5}">
                      <a16:colId xmlns="" xmlns:a16="http://schemas.microsoft.com/office/drawing/2014/main" val="20002"/>
                    </a:ext>
                  </a:extLst>
                </a:gridCol>
                <a:gridCol w="1146109">
                  <a:extLst>
                    <a:ext uri="{9D8B030D-6E8A-4147-A177-3AD203B41FA5}">
                      <a16:colId xmlns="" xmlns:a16="http://schemas.microsoft.com/office/drawing/2014/main" val="20003"/>
                    </a:ext>
                  </a:extLst>
                </a:gridCol>
              </a:tblGrid>
              <a:tr h="178926">
                <a:tc>
                  <a:txBody>
                    <a:bodyPr/>
                    <a:lstStyle/>
                    <a:p>
                      <a:pPr>
                        <a:lnSpc>
                          <a:spcPct val="115000"/>
                        </a:lnSpc>
                        <a:spcAft>
                          <a:spcPts val="0"/>
                        </a:spcAft>
                      </a:pPr>
                      <a:r>
                        <a:rPr lang="sk-SK" sz="800" dirty="0">
                          <a:solidFill>
                            <a:schemeClr val="tx1"/>
                          </a:solidFill>
                          <a:effectLst/>
                        </a:rPr>
                        <a:t>Elena </a:t>
                      </a:r>
                      <a:r>
                        <a:rPr lang="sk-SK" sz="800" dirty="0" err="1">
                          <a:solidFill>
                            <a:schemeClr val="tx1"/>
                          </a:solidFill>
                          <a:effectLst/>
                        </a:rPr>
                        <a:t>Ferencová</a:t>
                      </a:r>
                      <a:r>
                        <a:rPr lang="sk-SK" sz="800" dirty="0">
                          <a:solidFill>
                            <a:schemeClr val="tx1"/>
                          </a:solidFill>
                          <a:effectLst/>
                        </a:rPr>
                        <a:t>, </a:t>
                      </a:r>
                      <a:r>
                        <a:rPr lang="sk-SK" sz="800" dirty="0" err="1">
                          <a:solidFill>
                            <a:schemeClr val="tx1"/>
                          </a:solidFill>
                          <a:effectLst/>
                        </a:rPr>
                        <a:t>nar</a:t>
                      </a:r>
                      <a:r>
                        <a:rPr lang="sk-SK" sz="800" dirty="0">
                          <a:solidFill>
                            <a:schemeClr val="tx1"/>
                          </a:solidFill>
                          <a:effectLst/>
                        </a:rPr>
                        <a:t>. 7.8.1948</a:t>
                      </a: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noFill/>
                  </a:tcPr>
                </a:tc>
                <a:tc gridSpan="3">
                  <a:txBody>
                    <a:bodyPr/>
                    <a:lstStyle/>
                    <a:p>
                      <a:pPr>
                        <a:lnSpc>
                          <a:spcPct val="115000"/>
                        </a:lnSpc>
                        <a:spcAft>
                          <a:spcPts val="1000"/>
                        </a:spcAft>
                      </a:pPr>
                      <a:r>
                        <a:rPr lang="sk-SK" sz="800" dirty="0">
                          <a:solidFill>
                            <a:schemeClr val="tx1"/>
                          </a:solidFill>
                          <a:effectLst/>
                        </a:rPr>
                        <a:t> </a:t>
                      </a: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hMerge="1">
                  <a:txBody>
                    <a:bodyPr/>
                    <a:lstStyle/>
                    <a:p>
                      <a:endParaRPr lang="sk-SK"/>
                    </a:p>
                  </a:txBody>
                  <a:tcPr/>
                </a:tc>
                <a:tc hMerge="1">
                  <a:txBody>
                    <a:bodyPr/>
                    <a:lstStyle/>
                    <a:p>
                      <a:endParaRPr lang="sk-SK"/>
                    </a:p>
                  </a:txBody>
                  <a:tcPr/>
                </a:tc>
                <a:extLst>
                  <a:ext uri="{0D108BD9-81ED-4DB2-BD59-A6C34878D82A}">
                    <a16:rowId xmlns="" xmlns:a16="http://schemas.microsoft.com/office/drawing/2014/main" val="10000"/>
                  </a:ext>
                </a:extLst>
              </a:tr>
              <a:tr h="178926">
                <a:tc gridSpan="4">
                  <a:txBody>
                    <a:bodyPr/>
                    <a:lstStyle/>
                    <a:p>
                      <a:pPr>
                        <a:lnSpc>
                          <a:spcPct val="115000"/>
                        </a:lnSpc>
                        <a:spcAft>
                          <a:spcPts val="0"/>
                        </a:spcAft>
                      </a:pPr>
                      <a:r>
                        <a:rPr lang="sk-SK" sz="800" dirty="0">
                          <a:solidFill>
                            <a:schemeClr val="tx1"/>
                          </a:solidFill>
                          <a:effectLst/>
                        </a:rPr>
                        <a:t>Vývinový graf v rokoch 1980 - 1986. Vplyv silových polí veľkej membrány na vrodené</a:t>
                      </a: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no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 xmlns:a16="http://schemas.microsoft.com/office/drawing/2014/main" val="10001"/>
                  </a:ext>
                </a:extLst>
              </a:tr>
              <a:tr h="178926">
                <a:tc gridSpan="4">
                  <a:txBody>
                    <a:bodyPr/>
                    <a:lstStyle/>
                    <a:p>
                      <a:pPr>
                        <a:lnSpc>
                          <a:spcPct val="115000"/>
                        </a:lnSpc>
                        <a:spcAft>
                          <a:spcPts val="0"/>
                        </a:spcAft>
                      </a:pPr>
                      <a:r>
                        <a:rPr lang="sk-SK" sz="800" dirty="0">
                          <a:solidFill>
                            <a:schemeClr val="tx1"/>
                          </a:solidFill>
                          <a:effectLst/>
                        </a:rPr>
                        <a:t>inteligencie - vonkajšia adaptácia. Zmes všetkých farieb spektra tvorí oranžovú farbu. </a:t>
                      </a: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no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 xmlns:a16="http://schemas.microsoft.com/office/drawing/2014/main" val="10002"/>
                  </a:ext>
                </a:extLst>
              </a:tr>
              <a:tr h="178926">
                <a:tc gridSpan="4">
                  <a:txBody>
                    <a:bodyPr/>
                    <a:lstStyle/>
                    <a:p>
                      <a:pPr>
                        <a:lnSpc>
                          <a:spcPct val="115000"/>
                        </a:lnSpc>
                        <a:spcAft>
                          <a:spcPts val="0"/>
                        </a:spcAft>
                      </a:pPr>
                      <a:r>
                        <a:rPr lang="sk-SK" sz="800" dirty="0">
                          <a:solidFill>
                            <a:schemeClr val="tx1"/>
                          </a:solidFill>
                          <a:effectLst/>
                        </a:rPr>
                        <a:t>Táto silná energetická záťaž mala kladný výsledok pri obhajobe doktorátu v roku 1986.</a:t>
                      </a: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no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 xmlns:a16="http://schemas.microsoft.com/office/drawing/2014/main" val="10003"/>
                  </a:ext>
                </a:extLst>
              </a:tr>
              <a:tr h="309859">
                <a:tc gridSpan="3">
                  <a:txBody>
                    <a:bodyPr/>
                    <a:lstStyle/>
                    <a:p>
                      <a:pPr>
                        <a:lnSpc>
                          <a:spcPct val="115000"/>
                        </a:lnSpc>
                        <a:spcAft>
                          <a:spcPts val="0"/>
                        </a:spcAft>
                      </a:pPr>
                      <a:r>
                        <a:rPr lang="sk-SK" sz="800" dirty="0">
                          <a:solidFill>
                            <a:schemeClr val="tx1"/>
                          </a:solidFill>
                          <a:effectLst/>
                        </a:rPr>
                        <a:t>V roku 1995 obhájila kandidatúru a v roku 2003 docentúru na  LFUK</a:t>
                      </a:r>
                      <a:r>
                        <a:rPr lang="sk-SK" sz="800" baseline="0" dirty="0">
                          <a:solidFill>
                            <a:schemeClr val="tx1"/>
                          </a:solidFill>
                          <a:effectLst/>
                        </a:rPr>
                        <a:t> v </a:t>
                      </a:r>
                      <a:r>
                        <a:rPr lang="sk-SK" sz="800" dirty="0">
                          <a:solidFill>
                            <a:schemeClr val="tx1"/>
                          </a:solidFill>
                          <a:effectLst/>
                        </a:rPr>
                        <a:t>Bratislave. </a:t>
                      </a: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noFill/>
                  </a:tcPr>
                </a:tc>
                <a:tc hMerge="1">
                  <a:txBody>
                    <a:bodyPr/>
                    <a:lstStyle/>
                    <a:p>
                      <a:endParaRPr lang="sk-SK"/>
                    </a:p>
                  </a:txBody>
                  <a:tcPr/>
                </a:tc>
                <a:tc hMerge="1">
                  <a:txBody>
                    <a:bodyPr/>
                    <a:lstStyle/>
                    <a:p>
                      <a:endParaRPr lang="sk-SK"/>
                    </a:p>
                  </a:txBody>
                  <a:tcPr/>
                </a:tc>
                <a:tc>
                  <a:txBody>
                    <a:bodyPr/>
                    <a:lstStyle/>
                    <a:p>
                      <a:pPr>
                        <a:lnSpc>
                          <a:spcPct val="115000"/>
                        </a:lnSpc>
                        <a:spcAft>
                          <a:spcPts val="1000"/>
                        </a:spcAft>
                      </a:pPr>
                      <a:r>
                        <a:rPr lang="sk-SK" sz="800" dirty="0">
                          <a:solidFill>
                            <a:schemeClr val="tx1"/>
                          </a:solidFill>
                          <a:effectLst/>
                        </a:rPr>
                        <a:t> </a:t>
                      </a: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extLst>
                  <a:ext uri="{0D108BD9-81ED-4DB2-BD59-A6C34878D82A}">
                    <a16:rowId xmlns="" xmlns:a16="http://schemas.microsoft.com/office/drawing/2014/main" val="10004"/>
                  </a:ext>
                </a:extLst>
              </a:tr>
              <a:tr h="309859">
                <a:tc gridSpan="4">
                  <a:txBody>
                    <a:bodyPr/>
                    <a:lstStyle/>
                    <a:p>
                      <a:pPr>
                        <a:lnSpc>
                          <a:spcPct val="115000"/>
                        </a:lnSpc>
                        <a:spcAft>
                          <a:spcPts val="0"/>
                        </a:spcAft>
                      </a:pPr>
                      <a:r>
                        <a:rPr lang="sk-SK" sz="800" dirty="0">
                          <a:solidFill>
                            <a:schemeClr val="tx1"/>
                          </a:solidFill>
                          <a:effectLst/>
                        </a:rPr>
                        <a:t>Je autorkou a spoluautorkou viac ako 170 odborných publikácií v odborných časopisoch</a:t>
                      </a: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no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 xmlns:a16="http://schemas.microsoft.com/office/drawing/2014/main" val="10005"/>
                  </a:ext>
                </a:extLst>
              </a:tr>
              <a:tr h="178926">
                <a:tc gridSpan="4">
                  <a:txBody>
                    <a:bodyPr/>
                    <a:lstStyle/>
                    <a:p>
                      <a:pPr>
                        <a:lnSpc>
                          <a:spcPct val="115000"/>
                        </a:lnSpc>
                        <a:spcAft>
                          <a:spcPts val="0"/>
                        </a:spcAft>
                      </a:pPr>
                      <a:r>
                        <a:rPr lang="sk-SK" sz="800" dirty="0">
                          <a:solidFill>
                            <a:schemeClr val="tx1"/>
                          </a:solidFill>
                          <a:effectLst/>
                        </a:rPr>
                        <a:t>a zborníkoch, autorkou 4 monografií, držiteľkou viacerých odborných ocenení (medaila</a:t>
                      </a: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no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 xmlns:a16="http://schemas.microsoft.com/office/drawing/2014/main" val="10006"/>
                  </a:ext>
                </a:extLst>
              </a:tr>
              <a:tr h="178926">
                <a:tc gridSpan="4">
                  <a:txBody>
                    <a:bodyPr/>
                    <a:lstStyle/>
                    <a:p>
                      <a:pPr>
                        <a:lnSpc>
                          <a:spcPct val="115000"/>
                        </a:lnSpc>
                        <a:spcAft>
                          <a:spcPts val="0"/>
                        </a:spcAft>
                      </a:pPr>
                      <a:r>
                        <a:rPr lang="sk-SK" sz="800" dirty="0">
                          <a:solidFill>
                            <a:schemeClr val="tx1"/>
                          </a:solidFill>
                          <a:effectLst/>
                        </a:rPr>
                        <a:t>LFUK), predsedníčkou historickej komisie pri JSMF, SLS, Slovenskej astronomickej</a:t>
                      </a: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no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 xmlns:a16="http://schemas.microsoft.com/office/drawing/2014/main" val="10007"/>
                  </a:ext>
                </a:extLst>
              </a:tr>
              <a:tr h="178926">
                <a:tc gridSpan="2">
                  <a:txBody>
                    <a:bodyPr/>
                    <a:lstStyle/>
                    <a:p>
                      <a:pPr>
                        <a:lnSpc>
                          <a:spcPct val="115000"/>
                        </a:lnSpc>
                        <a:spcAft>
                          <a:spcPts val="0"/>
                        </a:spcAft>
                      </a:pPr>
                      <a:r>
                        <a:rPr lang="sk-SK" sz="800" dirty="0">
                          <a:solidFill>
                            <a:schemeClr val="tx1"/>
                          </a:solidFill>
                          <a:effectLst/>
                        </a:rPr>
                        <a:t>spoločnosti a členkou FSS. Doc. RNDr. Elena </a:t>
                      </a:r>
                      <a:r>
                        <a:rPr lang="sk-SK" sz="800" dirty="0" err="1">
                          <a:solidFill>
                            <a:schemeClr val="tx1"/>
                          </a:solidFill>
                          <a:effectLst/>
                        </a:rPr>
                        <a:t>Ferencová</a:t>
                      </a:r>
                      <a:r>
                        <a:rPr lang="sk-SK" sz="800" dirty="0">
                          <a:solidFill>
                            <a:schemeClr val="tx1"/>
                          </a:solidFill>
                          <a:effectLst/>
                        </a:rPr>
                        <a:t>, CSc. </a:t>
                      </a: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noFill/>
                  </a:tcPr>
                </a:tc>
                <a:tc hMerge="1">
                  <a:txBody>
                    <a:bodyPr/>
                    <a:lstStyle/>
                    <a:p>
                      <a:endParaRPr lang="sk-SK"/>
                    </a:p>
                  </a:txBody>
                  <a:tcPr/>
                </a:tc>
                <a:tc gridSpan="2">
                  <a:txBody>
                    <a:bodyPr/>
                    <a:lstStyle/>
                    <a:p>
                      <a:pPr>
                        <a:lnSpc>
                          <a:spcPct val="115000"/>
                        </a:lnSpc>
                        <a:spcAft>
                          <a:spcPts val="1000"/>
                        </a:spcAft>
                      </a:pPr>
                      <a:r>
                        <a:rPr lang="sk-SK" sz="800" dirty="0">
                          <a:solidFill>
                            <a:schemeClr val="tx1"/>
                          </a:solidFill>
                          <a:effectLst/>
                        </a:rPr>
                        <a:t> </a:t>
                      </a: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hMerge="1">
                  <a:txBody>
                    <a:bodyPr/>
                    <a:lstStyle/>
                    <a:p>
                      <a:endParaRPr lang="sk-SK"/>
                    </a:p>
                  </a:txBody>
                  <a:tcPr/>
                </a:tc>
                <a:extLst>
                  <a:ext uri="{0D108BD9-81ED-4DB2-BD59-A6C34878D82A}">
                    <a16:rowId xmlns="" xmlns:a16="http://schemas.microsoft.com/office/drawing/2014/main" val="10008"/>
                  </a:ext>
                </a:extLst>
              </a:tr>
            </a:tbl>
          </a:graphicData>
        </a:graphic>
      </p:graphicFrame>
      <p:graphicFrame>
        <p:nvGraphicFramePr>
          <p:cNvPr id="9" name="Tabuľka 8"/>
          <p:cNvGraphicFramePr>
            <a:graphicFrameLocks noGrp="1"/>
          </p:cNvGraphicFramePr>
          <p:nvPr>
            <p:extLst>
              <p:ext uri="{D42A27DB-BD31-4B8C-83A1-F6EECF244321}">
                <p14:modId xmlns:p14="http://schemas.microsoft.com/office/powerpoint/2010/main" xmlns="" val="3625942872"/>
              </p:ext>
            </p:extLst>
          </p:nvPr>
        </p:nvGraphicFramePr>
        <p:xfrm>
          <a:off x="4499992" y="2852939"/>
          <a:ext cx="4571998" cy="2325210"/>
        </p:xfrm>
        <a:graphic>
          <a:graphicData uri="http://schemas.openxmlformats.org/drawingml/2006/table">
            <a:tbl>
              <a:tblPr firstRow="1" firstCol="1" bandRow="1">
                <a:tableStyleId>{5C22544A-7EE6-4342-B048-85BDC9FD1C3A}</a:tableStyleId>
              </a:tblPr>
              <a:tblGrid>
                <a:gridCol w="3267289">
                  <a:extLst>
                    <a:ext uri="{9D8B030D-6E8A-4147-A177-3AD203B41FA5}">
                      <a16:colId xmlns="" xmlns:a16="http://schemas.microsoft.com/office/drawing/2014/main" val="20000"/>
                    </a:ext>
                  </a:extLst>
                </a:gridCol>
                <a:gridCol w="101069">
                  <a:extLst>
                    <a:ext uri="{9D8B030D-6E8A-4147-A177-3AD203B41FA5}">
                      <a16:colId xmlns="" xmlns:a16="http://schemas.microsoft.com/office/drawing/2014/main" val="20001"/>
                    </a:ext>
                  </a:extLst>
                </a:gridCol>
                <a:gridCol w="101069">
                  <a:extLst>
                    <a:ext uri="{9D8B030D-6E8A-4147-A177-3AD203B41FA5}">
                      <a16:colId xmlns="" xmlns:a16="http://schemas.microsoft.com/office/drawing/2014/main" val="20002"/>
                    </a:ext>
                  </a:extLst>
                </a:gridCol>
                <a:gridCol w="1102571">
                  <a:extLst>
                    <a:ext uri="{9D8B030D-6E8A-4147-A177-3AD203B41FA5}">
                      <a16:colId xmlns="" xmlns:a16="http://schemas.microsoft.com/office/drawing/2014/main" val="20003"/>
                    </a:ext>
                  </a:extLst>
                </a:gridCol>
              </a:tblGrid>
              <a:tr h="128244">
                <a:tc>
                  <a:txBody>
                    <a:bodyPr/>
                    <a:lstStyle/>
                    <a:p>
                      <a:pPr>
                        <a:lnSpc>
                          <a:spcPct val="115000"/>
                        </a:lnSpc>
                        <a:spcAft>
                          <a:spcPts val="0"/>
                        </a:spcAft>
                      </a:pPr>
                      <a:r>
                        <a:rPr lang="sk-SK" sz="800" dirty="0">
                          <a:solidFill>
                            <a:schemeClr val="tx1"/>
                          </a:solidFill>
                          <a:effectLst/>
                        </a:rPr>
                        <a:t>Ľudmila </a:t>
                      </a:r>
                      <a:r>
                        <a:rPr lang="sk-SK" sz="800" dirty="0" err="1">
                          <a:solidFill>
                            <a:schemeClr val="tx1"/>
                          </a:solidFill>
                          <a:effectLst/>
                        </a:rPr>
                        <a:t>Anderková</a:t>
                      </a:r>
                      <a:r>
                        <a:rPr lang="sk-SK" sz="800" dirty="0">
                          <a:solidFill>
                            <a:schemeClr val="tx1"/>
                          </a:solidFill>
                          <a:effectLst/>
                        </a:rPr>
                        <a:t>, </a:t>
                      </a:r>
                      <a:r>
                        <a:rPr lang="sk-SK" sz="800" dirty="0" err="1">
                          <a:solidFill>
                            <a:schemeClr val="tx1"/>
                          </a:solidFill>
                          <a:effectLst/>
                        </a:rPr>
                        <a:t>nar</a:t>
                      </a:r>
                      <a:r>
                        <a:rPr lang="sk-SK" sz="800" dirty="0">
                          <a:solidFill>
                            <a:schemeClr val="tx1"/>
                          </a:solidFill>
                          <a:effectLst/>
                        </a:rPr>
                        <a:t>. 24.4.1948</a:t>
                      </a: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noFill/>
                  </a:tcPr>
                </a:tc>
                <a:tc gridSpan="3">
                  <a:txBody>
                    <a:bodyPr/>
                    <a:lstStyle/>
                    <a:p>
                      <a:pPr>
                        <a:lnSpc>
                          <a:spcPct val="115000"/>
                        </a:lnSpc>
                        <a:spcAft>
                          <a:spcPts val="1000"/>
                        </a:spcAft>
                      </a:pPr>
                      <a:r>
                        <a:rPr lang="sk-SK" sz="800">
                          <a:solidFill>
                            <a:schemeClr val="tx1"/>
                          </a:solidFill>
                          <a:effectLst/>
                        </a:rPr>
                        <a:t> </a:t>
                      </a:r>
                      <a:endParaRPr lang="sk-SK"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hMerge="1">
                  <a:txBody>
                    <a:bodyPr/>
                    <a:lstStyle/>
                    <a:p>
                      <a:endParaRPr lang="sk-SK"/>
                    </a:p>
                  </a:txBody>
                  <a:tcPr/>
                </a:tc>
                <a:tc hMerge="1">
                  <a:txBody>
                    <a:bodyPr/>
                    <a:lstStyle/>
                    <a:p>
                      <a:endParaRPr lang="sk-SK"/>
                    </a:p>
                  </a:txBody>
                  <a:tcPr/>
                </a:tc>
                <a:extLst>
                  <a:ext uri="{0D108BD9-81ED-4DB2-BD59-A6C34878D82A}">
                    <a16:rowId xmlns="" xmlns:a16="http://schemas.microsoft.com/office/drawing/2014/main" val="10000"/>
                  </a:ext>
                </a:extLst>
              </a:tr>
              <a:tr h="128244">
                <a:tc gridSpan="4">
                  <a:txBody>
                    <a:bodyPr/>
                    <a:lstStyle/>
                    <a:p>
                      <a:pPr>
                        <a:lnSpc>
                          <a:spcPct val="115000"/>
                        </a:lnSpc>
                        <a:spcAft>
                          <a:spcPts val="0"/>
                        </a:spcAft>
                      </a:pPr>
                      <a:r>
                        <a:rPr lang="sk-SK" sz="800" dirty="0">
                          <a:solidFill>
                            <a:schemeClr val="tx1"/>
                          </a:solidFill>
                          <a:effectLst/>
                        </a:rPr>
                        <a:t>Vývinový graf v rokoch 2001 - 2007. Vplyv silových polí veľkej membrány na vrodené</a:t>
                      </a: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no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 xmlns:a16="http://schemas.microsoft.com/office/drawing/2014/main" val="10001"/>
                  </a:ext>
                </a:extLst>
              </a:tr>
              <a:tr h="128244">
                <a:tc gridSpan="4">
                  <a:txBody>
                    <a:bodyPr/>
                    <a:lstStyle/>
                    <a:p>
                      <a:pPr>
                        <a:lnSpc>
                          <a:spcPct val="115000"/>
                        </a:lnSpc>
                        <a:spcAft>
                          <a:spcPts val="0"/>
                        </a:spcAft>
                      </a:pPr>
                      <a:r>
                        <a:rPr lang="sk-SK" sz="800" dirty="0">
                          <a:solidFill>
                            <a:schemeClr val="tx1"/>
                          </a:solidFill>
                          <a:effectLst/>
                        </a:rPr>
                        <a:t>inteligencie - vonkajšia adaptácia. Zmes všetkých farieb spektra tvorí oranžovú farbu. </a:t>
                      </a: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no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 xmlns:a16="http://schemas.microsoft.com/office/drawing/2014/main" val="10002"/>
                  </a:ext>
                </a:extLst>
              </a:tr>
              <a:tr h="128244">
                <a:tc gridSpan="4">
                  <a:txBody>
                    <a:bodyPr/>
                    <a:lstStyle/>
                    <a:p>
                      <a:pPr>
                        <a:lnSpc>
                          <a:spcPct val="115000"/>
                        </a:lnSpc>
                        <a:spcAft>
                          <a:spcPts val="0"/>
                        </a:spcAft>
                      </a:pPr>
                      <a:r>
                        <a:rPr lang="sk-SK" sz="800" dirty="0">
                          <a:solidFill>
                            <a:schemeClr val="tx1"/>
                          </a:solidFill>
                          <a:effectLst/>
                        </a:rPr>
                        <a:t>Ukončenie magisterského</a:t>
                      </a:r>
                      <a:r>
                        <a:rPr lang="sk-SK" sz="800" baseline="0" dirty="0">
                          <a:solidFill>
                            <a:schemeClr val="tx1"/>
                          </a:solidFill>
                          <a:effectLst/>
                        </a:rPr>
                        <a:t> štúdia </a:t>
                      </a:r>
                      <a:r>
                        <a:rPr lang="sk-SK" sz="800" dirty="0">
                          <a:solidFill>
                            <a:schemeClr val="tx1"/>
                          </a:solidFill>
                          <a:effectLst/>
                        </a:rPr>
                        <a:t>na </a:t>
                      </a:r>
                      <a:r>
                        <a:rPr lang="sk-SK" sz="800" dirty="0" err="1">
                          <a:solidFill>
                            <a:schemeClr val="tx1"/>
                          </a:solidFill>
                          <a:effectLst/>
                        </a:rPr>
                        <a:t>PedFUK</a:t>
                      </a:r>
                      <a:r>
                        <a:rPr lang="sk-SK" sz="800" dirty="0">
                          <a:solidFill>
                            <a:schemeClr val="tx1"/>
                          </a:solidFill>
                          <a:effectLst/>
                        </a:rPr>
                        <a:t> v roku 2007</a:t>
                      </a:r>
                      <a:r>
                        <a:rPr lang="sk-SK" sz="800" baseline="0" dirty="0">
                          <a:solidFill>
                            <a:schemeClr val="tx1"/>
                          </a:solidFill>
                          <a:effectLst/>
                        </a:rPr>
                        <a:t> viď gravitačné zrýchlenie v grafe</a:t>
                      </a:r>
                      <a:r>
                        <a:rPr lang="sk-SK" sz="800" dirty="0">
                          <a:solidFill>
                            <a:schemeClr val="tx1"/>
                          </a:solidFill>
                          <a:effectLst/>
                        </a:rPr>
                        <a:t>.</a:t>
                      </a: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no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 xmlns:a16="http://schemas.microsoft.com/office/drawing/2014/main" val="10003"/>
                  </a:ext>
                </a:extLst>
              </a:tr>
              <a:tr h="222090">
                <a:tc gridSpan="3">
                  <a:txBody>
                    <a:bodyPr/>
                    <a:lstStyle/>
                    <a:p>
                      <a:pPr>
                        <a:lnSpc>
                          <a:spcPct val="115000"/>
                        </a:lnSpc>
                        <a:spcAft>
                          <a:spcPts val="0"/>
                        </a:spcAft>
                      </a:pPr>
                      <a:r>
                        <a:rPr lang="sk-SK" sz="800" dirty="0">
                          <a:solidFill>
                            <a:schemeClr val="tx1"/>
                          </a:solidFill>
                          <a:effectLst/>
                        </a:rPr>
                        <a:t>V roku</a:t>
                      </a:r>
                      <a:r>
                        <a:rPr lang="sk-SK" sz="800" baseline="0" dirty="0">
                          <a:solidFill>
                            <a:schemeClr val="tx1"/>
                          </a:solidFill>
                          <a:effectLst/>
                        </a:rPr>
                        <a:t> 2011 vydala knihu Od mýtov a symbolov k teórii všetkého.  </a:t>
                      </a:r>
                    </a:p>
                  </a:txBody>
                  <a:tcPr marL="44450" marR="44450" marT="0" marB="0" anchor="b">
                    <a:noFill/>
                  </a:tcPr>
                </a:tc>
                <a:tc hMerge="1">
                  <a:txBody>
                    <a:bodyPr/>
                    <a:lstStyle/>
                    <a:p>
                      <a:endParaRPr lang="sk-SK"/>
                    </a:p>
                  </a:txBody>
                  <a:tcPr/>
                </a:tc>
                <a:tc hMerge="1">
                  <a:txBody>
                    <a:bodyPr/>
                    <a:lstStyle/>
                    <a:p>
                      <a:endParaRPr lang="sk-SK"/>
                    </a:p>
                  </a:txBody>
                  <a:tcPr/>
                </a:tc>
                <a:tc>
                  <a:txBody>
                    <a:bodyPr/>
                    <a:lstStyle/>
                    <a:p>
                      <a:pPr>
                        <a:lnSpc>
                          <a:spcPct val="115000"/>
                        </a:lnSpc>
                        <a:spcAft>
                          <a:spcPts val="1000"/>
                        </a:spcAft>
                      </a:pPr>
                      <a:r>
                        <a:rPr lang="sk-SK" sz="800" dirty="0">
                          <a:solidFill>
                            <a:schemeClr val="tx1"/>
                          </a:solidFill>
                          <a:effectLst/>
                        </a:rPr>
                        <a:t> </a:t>
                      </a: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extLst>
                  <a:ext uri="{0D108BD9-81ED-4DB2-BD59-A6C34878D82A}">
                    <a16:rowId xmlns="" xmlns:a16="http://schemas.microsoft.com/office/drawing/2014/main" val="10004"/>
                  </a:ext>
                </a:extLst>
              </a:tr>
              <a:tr h="824415">
                <a:tc gridSpan="4">
                  <a:txBody>
                    <a:bodyPr/>
                    <a:lstStyle/>
                    <a:p>
                      <a:pPr>
                        <a:lnSpc>
                          <a:spcPct val="115000"/>
                        </a:lnSpc>
                        <a:spcAft>
                          <a:spcPts val="0"/>
                        </a:spcAft>
                      </a:pPr>
                      <a:endParaRPr lang="sk-SK" sz="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sk-SK" sz="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Jej </a:t>
                      </a:r>
                      <a:r>
                        <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predstavy o svete sa vymykajú zo súčasného vedeckého rámca. </a:t>
                      </a:r>
                    </a:p>
                    <a:p>
                      <a:pPr>
                        <a:lnSpc>
                          <a:spcPct val="115000"/>
                        </a:lnSpc>
                        <a:spcAft>
                          <a:spcPts val="0"/>
                        </a:spcAft>
                      </a:pPr>
                      <a:r>
                        <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Príklad:</a:t>
                      </a:r>
                    </a:p>
                    <a:p>
                      <a:pPr>
                        <a:lnSpc>
                          <a:spcPct val="115000"/>
                        </a:lnSpc>
                        <a:spcAft>
                          <a:spcPts val="0"/>
                        </a:spcAft>
                      </a:pPr>
                      <a:r>
                        <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Nasledovný graf vedeckej štúdie operuje ešte stále pojmami elementárnej</a:t>
                      </a:r>
                      <a:r>
                        <a:rPr lang="sk-SK" sz="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fyziky – hmota a energia.  </a:t>
                      </a:r>
                    </a:p>
                    <a:p>
                      <a:pPr>
                        <a:lnSpc>
                          <a:spcPct val="115000"/>
                        </a:lnSpc>
                        <a:spcAft>
                          <a:spcPts val="0"/>
                        </a:spcAft>
                      </a:pPr>
                      <a:r>
                        <a:rPr lang="sk-SK" sz="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kalibračné </a:t>
                      </a:r>
                      <a:r>
                        <a:rPr lang="sk-SK" sz="800" baseline="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bozóny</a:t>
                      </a:r>
                      <a:r>
                        <a:rPr lang="sk-SK" sz="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sú tak nepatrné, že iba silové polia, ktorých sú nositeľmi, nám dávajú ilúziu pevných, kvapalných, plazmatických a plynných látok. Domnieva sa, že to platí nielen o 4% </a:t>
                      </a:r>
                      <a:r>
                        <a:rPr lang="sk-SK" sz="800" baseline="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baryónovej</a:t>
                      </a:r>
                      <a:r>
                        <a:rPr lang="sk-SK" sz="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zložky vesmíru, ale aj o  hustejšej a jasnejšej zložke,  označenej ako temná len preto, že sa vymyká našej percepcii - procesu vnímania vyššieho </a:t>
                      </a:r>
                      <a:r>
                        <a:rPr lang="sk-SK" sz="800" baseline="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levelu</a:t>
                      </a:r>
                      <a:r>
                        <a:rPr lang="sk-SK" sz="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svetelného spektra. (Objav fotónu 3x rýchlejšieho ako rýchlosť svetla.)</a:t>
                      </a: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no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 xmlns:a16="http://schemas.microsoft.com/office/drawing/2014/main" val="10005"/>
                  </a:ext>
                </a:extLst>
              </a:tr>
              <a:tr h="128244">
                <a:tc gridSpan="4">
                  <a:txBody>
                    <a:bodyPr/>
                    <a:lstStyle/>
                    <a:p>
                      <a:pPr>
                        <a:lnSpc>
                          <a:spcPct val="115000"/>
                        </a:lnSpc>
                        <a:spcAft>
                          <a:spcPts val="0"/>
                        </a:spcAft>
                      </a:pP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no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 xmlns:a16="http://schemas.microsoft.com/office/drawing/2014/main" val="10006"/>
                  </a:ext>
                </a:extLst>
              </a:tr>
              <a:tr h="128244">
                <a:tc gridSpan="4">
                  <a:txBody>
                    <a:bodyPr/>
                    <a:lstStyle/>
                    <a:p>
                      <a:pPr>
                        <a:lnSpc>
                          <a:spcPct val="115000"/>
                        </a:lnSpc>
                        <a:spcAft>
                          <a:spcPts val="0"/>
                        </a:spcAft>
                      </a:pP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no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 xmlns:a16="http://schemas.microsoft.com/office/drawing/2014/main" val="10007"/>
                  </a:ext>
                </a:extLst>
              </a:tr>
              <a:tr h="128244">
                <a:tc gridSpan="2">
                  <a:txBody>
                    <a:bodyPr/>
                    <a:lstStyle/>
                    <a:p>
                      <a:pPr>
                        <a:lnSpc>
                          <a:spcPct val="115000"/>
                        </a:lnSpc>
                        <a:spcAft>
                          <a:spcPts val="0"/>
                        </a:spcAft>
                      </a:pP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noFill/>
                  </a:tcPr>
                </a:tc>
                <a:tc hMerge="1">
                  <a:txBody>
                    <a:bodyPr/>
                    <a:lstStyle/>
                    <a:p>
                      <a:endParaRPr lang="sk-SK"/>
                    </a:p>
                  </a:txBody>
                  <a:tcPr/>
                </a:tc>
                <a:tc gridSpan="2">
                  <a:txBody>
                    <a:bodyPr/>
                    <a:lstStyle/>
                    <a:p>
                      <a:pPr>
                        <a:lnSpc>
                          <a:spcPct val="115000"/>
                        </a:lnSpc>
                        <a:spcAft>
                          <a:spcPts val="1000"/>
                        </a:spcAft>
                      </a:pPr>
                      <a:r>
                        <a:rPr lang="sk-SK" sz="800" dirty="0">
                          <a:solidFill>
                            <a:schemeClr val="tx1"/>
                          </a:solidFill>
                          <a:effectLst/>
                        </a:rPr>
                        <a:t> </a:t>
                      </a:r>
                      <a:endParaRPr lang="sk-SK"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hMerge="1">
                  <a:txBody>
                    <a:bodyPr/>
                    <a:lstStyle/>
                    <a:p>
                      <a:endParaRPr lang="sk-SK"/>
                    </a:p>
                  </a:txBody>
                  <a:tcPr/>
                </a:tc>
                <a:extLst>
                  <a:ext uri="{0D108BD9-81ED-4DB2-BD59-A6C34878D82A}">
                    <a16:rowId xmlns=""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1700808"/>
            <a:ext cx="8229600" cy="748680"/>
          </a:xfrm>
        </p:spPr>
        <p:txBody>
          <a:bodyPr>
            <a:normAutofit/>
          </a:bodyPr>
          <a:lstStyle/>
          <a:p>
            <a:pPr marL="0" indent="0">
              <a:buNone/>
            </a:pPr>
            <a:r>
              <a:rPr lang="sk-SK" sz="2000" b="1" dirty="0"/>
              <a:t>Tabuľka vnútorných cyklov </a:t>
            </a:r>
            <a:r>
              <a:rPr lang="sk-SK" sz="2000" dirty="0"/>
              <a:t>→ po sebe nasledujúcich desať sedemročných cyklov, ktoré predstavujú vývinový proces človeka až po </a:t>
            </a:r>
            <a:r>
              <a:rPr lang="sk-SK" sz="2000" dirty="0" err="1"/>
              <a:t>futurologické</a:t>
            </a:r>
            <a:r>
              <a:rPr lang="sk-SK" sz="2000" dirty="0"/>
              <a:t> vízie.</a:t>
            </a:r>
          </a:p>
          <a:p>
            <a:endParaRPr lang="sk-SK" dirty="0"/>
          </a:p>
        </p:txBody>
      </p:sp>
      <p:sp>
        <p:nvSpPr>
          <p:cNvPr id="4" name="Nadpis 1"/>
          <p:cNvSpPr>
            <a:spLocks noGrp="1"/>
          </p:cNvSpPr>
          <p:nvPr>
            <p:ph type="title"/>
          </p:nvPr>
        </p:nvSpPr>
        <p:spPr>
          <a:xfrm>
            <a:off x="457200" y="274638"/>
            <a:ext cx="8229600" cy="1143000"/>
          </a:xfrm>
        </p:spPr>
        <p:txBody>
          <a:bodyPr>
            <a:noAutofit/>
          </a:bodyPr>
          <a:lstStyle/>
          <a:p>
            <a:r>
              <a:rPr lang="sk-SK" sz="3600" dirty="0">
                <a:solidFill>
                  <a:srgbClr val="7030A0"/>
                </a:solidFill>
              </a:rPr>
              <a:t>Sedemročné kalibračné grupy v cyklicky sa opakujúcich biorytmoch a ich súvislosť </a:t>
            </a:r>
            <a:br>
              <a:rPr lang="sk-SK" sz="3600" dirty="0">
                <a:solidFill>
                  <a:srgbClr val="7030A0"/>
                </a:solidFill>
              </a:rPr>
            </a:br>
            <a:r>
              <a:rPr lang="sk-SK" sz="3600" dirty="0">
                <a:solidFill>
                  <a:srgbClr val="7030A0"/>
                </a:solidFill>
              </a:rPr>
              <a:t>s </a:t>
            </a:r>
            <a:r>
              <a:rPr lang="sk-SK" sz="3600" dirty="0" err="1">
                <a:solidFill>
                  <a:srgbClr val="7030A0"/>
                </a:solidFill>
              </a:rPr>
              <a:t>futurologickými</a:t>
            </a:r>
            <a:r>
              <a:rPr lang="sk-SK" sz="3600" dirty="0">
                <a:solidFill>
                  <a:srgbClr val="7030A0"/>
                </a:solidFill>
              </a:rPr>
              <a:t> kompetenciami.</a:t>
            </a:r>
          </a:p>
        </p:txBody>
      </p:sp>
      <p:sp>
        <p:nvSpPr>
          <p:cNvPr id="7" name="BlokTextu 6"/>
          <p:cNvSpPr txBox="1"/>
          <p:nvPr/>
        </p:nvSpPr>
        <p:spPr>
          <a:xfrm>
            <a:off x="611560" y="5661248"/>
            <a:ext cx="8136904" cy="1169551"/>
          </a:xfrm>
          <a:prstGeom prst="rect">
            <a:avLst/>
          </a:prstGeom>
          <a:noFill/>
        </p:spPr>
        <p:txBody>
          <a:bodyPr wrap="square" rtlCol="0">
            <a:spAutoFit/>
          </a:bodyPr>
          <a:lstStyle/>
          <a:p>
            <a:r>
              <a:rPr lang="sk-SK" sz="1400" dirty="0"/>
              <a:t>Tabuľka vnútorných cyklov predstavuje vývojový (fylogenetický) proces zakódovaný v génoch, ktorý je vystavený adaptačnému mechanizmu vývinového (ontogenetického) procesu. Ukončenie päťdesiatročného cyklu je predpokladom </a:t>
            </a:r>
            <a:r>
              <a:rPr lang="sk-SK" sz="1400" dirty="0" err="1"/>
              <a:t>futurologických</a:t>
            </a:r>
            <a:r>
              <a:rPr lang="sk-SK" sz="1400" dirty="0"/>
              <a:t> kompetencií. Ako príklad uvádzam rady starších u Slovanov a </a:t>
            </a:r>
            <a:r>
              <a:rPr lang="sk-SK" sz="1400" dirty="0" smtClean="0"/>
              <a:t>Indiánov a v rámci FSS doc. </a:t>
            </a:r>
            <a:r>
              <a:rPr lang="sk-SK" sz="1400" dirty="0" err="1" smtClean="0"/>
              <a:t>Hohoš</a:t>
            </a:r>
            <a:r>
              <a:rPr lang="sk-SK" sz="1400" dirty="0" smtClean="0"/>
              <a:t> a všetci tí, ktorí dosiahli päťdesiat rokov. </a:t>
            </a:r>
          </a:p>
          <a:p>
            <a:r>
              <a:rPr lang="sk-SK" sz="1400" u="sng" dirty="0" smtClean="0"/>
              <a:t>Týmto grafom je zdokumentovaný prvý prameň  </a:t>
            </a:r>
            <a:r>
              <a:rPr lang="sk-SK" sz="1400" u="sng" dirty="0" err="1" smtClean="0"/>
              <a:t>futurologických</a:t>
            </a:r>
            <a:r>
              <a:rPr lang="sk-SK" sz="1400" u="sng" dirty="0" smtClean="0"/>
              <a:t> kompetencií.</a:t>
            </a:r>
            <a:endParaRPr lang="sk-SK" sz="1400" u="sng" dirty="0"/>
          </a:p>
        </p:txBody>
      </p:sp>
      <p:pic>
        <p:nvPicPr>
          <p:cNvPr id="15363" name="Picture 3"/>
          <p:cNvPicPr>
            <a:picLocks noChangeAspect="1" noChangeArrowheads="1"/>
          </p:cNvPicPr>
          <p:nvPr/>
        </p:nvPicPr>
        <p:blipFill>
          <a:blip r:embed="rId2" cstate="print"/>
          <a:srcRect/>
          <a:stretch>
            <a:fillRect/>
          </a:stretch>
        </p:blipFill>
        <p:spPr bwMode="auto">
          <a:xfrm>
            <a:off x="595552" y="2348880"/>
            <a:ext cx="7816493" cy="3352006"/>
          </a:xfrm>
          <a:prstGeom prst="rect">
            <a:avLst/>
          </a:prstGeom>
          <a:noFill/>
          <a:ln w="9525">
            <a:noFill/>
            <a:miter lim="800000"/>
            <a:headEnd/>
            <a:tailEnd/>
          </a:ln>
        </p:spPr>
      </p:pic>
      <p:sp>
        <p:nvSpPr>
          <p:cNvPr id="9" name="Zástupný symbol čísla snímky 8"/>
          <p:cNvSpPr>
            <a:spLocks noGrp="1"/>
          </p:cNvSpPr>
          <p:nvPr>
            <p:ph type="sldNum" sz="quarter" idx="12"/>
          </p:nvPr>
        </p:nvSpPr>
        <p:spPr>
          <a:xfrm>
            <a:off x="6516216" y="6492875"/>
            <a:ext cx="2133600" cy="365125"/>
          </a:xfrm>
        </p:spPr>
        <p:txBody>
          <a:bodyPr/>
          <a:lstStyle/>
          <a:p>
            <a:fld id="{DD56DC98-CE0B-47D6-A643-E64A1506BFDC}" type="slidenum">
              <a:rPr lang="sk-SK" smtClean="0"/>
              <a:pPr/>
              <a:t>15</a:t>
            </a:fld>
            <a:endParaRPr lang="sk-SK" dirty="0"/>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D56DC98-CE0B-47D6-A643-E64A1506BFDC}" type="slidenum">
              <a:rPr lang="sk-SK" smtClean="0"/>
              <a:pPr/>
              <a:t>16</a:t>
            </a:fld>
            <a:endParaRPr lang="sk-SK"/>
          </a:p>
        </p:txBody>
      </p:sp>
      <p:sp>
        <p:nvSpPr>
          <p:cNvPr id="3" name="Obdĺžnik 2"/>
          <p:cNvSpPr/>
          <p:nvPr/>
        </p:nvSpPr>
        <p:spPr>
          <a:xfrm>
            <a:off x="251520" y="963448"/>
            <a:ext cx="8640960" cy="6186309"/>
          </a:xfrm>
          <a:prstGeom prst="rect">
            <a:avLst/>
          </a:prstGeom>
        </p:spPr>
        <p:txBody>
          <a:bodyPr wrap="square">
            <a:spAutoFit/>
          </a:bodyPr>
          <a:lstStyle/>
          <a:p>
            <a:endParaRPr lang="sk-SK" dirty="0"/>
          </a:p>
          <a:p>
            <a:r>
              <a:rPr lang="sk-SK" dirty="0"/>
              <a:t>Tabuľka vnútorných cyklov vznikla vďaka </a:t>
            </a:r>
            <a:r>
              <a:rPr lang="sk-SK" dirty="0" err="1"/>
              <a:t>longitudinálnemu</a:t>
            </a:r>
            <a:r>
              <a:rPr lang="sk-SK" dirty="0"/>
              <a:t> výskumu profesora </a:t>
            </a:r>
            <a:r>
              <a:rPr lang="sk-SK" dirty="0" err="1"/>
              <a:t>PedFUK</a:t>
            </a:r>
            <a:r>
              <a:rPr lang="sk-SK" dirty="0"/>
              <a:t> Ivana Drobného. Hoci dvadsaťosem rokov </a:t>
            </a:r>
            <a:r>
              <a:rPr lang="sk-SK" dirty="0" err="1"/>
              <a:t>antropomentrického</a:t>
            </a:r>
            <a:r>
              <a:rPr lang="sk-SK" dirty="0"/>
              <a:t> merania možno vtesnať do jednej rozvitej vety, jeho vedecký prínos bol v danom období hodný Nobelovej ceny. </a:t>
            </a:r>
          </a:p>
          <a:p>
            <a:r>
              <a:rPr lang="sk-SK" dirty="0"/>
              <a:t>„ V prvom roku sa dieťaťu vyvíjajú nohy, v druhom ruky, v treťom sa rozširuje hrudník, vo štvrtom rastie panva, v piatom krk a plecia, v šiestom sa rast zastaví a prehlbuje sa hrudník a v siedmom roku sa predlžuje chrbtica“.</a:t>
            </a:r>
          </a:p>
          <a:p>
            <a:r>
              <a:rPr lang="sk-SK" dirty="0"/>
              <a:t>Až nové poznatky fyziky elementárnych častíc poskytli odpoveď na otázku aké sily tento rast umožňujú. K </a:t>
            </a:r>
            <a:r>
              <a:rPr lang="sk-SK" dirty="0" err="1"/>
              <a:t>antropometrickým</a:t>
            </a:r>
            <a:r>
              <a:rPr lang="sk-SK" dirty="0"/>
              <a:t> údajom o jednotlivých silových poliach pribudli poznatky z psychológie, teda vplyv silových polí na duševný a mentálny vývin. </a:t>
            </a:r>
            <a:endParaRPr lang="en-US" dirty="0"/>
          </a:p>
          <a:p>
            <a:r>
              <a:rPr lang="sk-SK" dirty="0"/>
              <a:t>Do 35. roku sa kalibruje psychika, do 42. roku mentalita a do 50. roku zdatnosť v predvídaní. Táto sa formovala každý siedmy rok a figuruje v tabuľke vo zvislom riadku pod názvom </a:t>
            </a:r>
            <a:r>
              <a:rPr lang="sk-SK" dirty="0" err="1"/>
              <a:t>ergodicita</a:t>
            </a:r>
            <a:r>
              <a:rPr lang="sk-SK" dirty="0"/>
              <a:t>.</a:t>
            </a:r>
          </a:p>
          <a:p>
            <a:r>
              <a:rPr lang="sk-SK" dirty="0"/>
              <a:t>Tabuľka vnútorných cyklov predstavuje vplyv vývojového (fylogenetického) procesu  zakódovaného v génoch na aktuálny stav silových polí, ktoré sa zapísali na membrány buniek pri narodení. </a:t>
            </a:r>
            <a:endParaRPr lang="sk-SK" dirty="0" smtClean="0"/>
          </a:p>
          <a:p>
            <a:r>
              <a:rPr lang="sk-SK" b="1" dirty="0" smtClean="0"/>
              <a:t>Predstavuje </a:t>
            </a:r>
            <a:r>
              <a:rPr lang="sk-SK" b="1" dirty="0"/>
              <a:t>teda vplyv génov na vrodené </a:t>
            </a:r>
            <a:r>
              <a:rPr lang="sk-SK" b="1" dirty="0" smtClean="0"/>
              <a:t>inteligencie a fyzickú štruktúru organizmu.</a:t>
            </a:r>
            <a:endParaRPr lang="sk-SK" b="1" dirty="0"/>
          </a:p>
          <a:p>
            <a:r>
              <a:rPr lang="sk-SK" dirty="0"/>
              <a:t>Ukončenie päťdesiatročného cyklu a nástup nového cyklu je prvým predpokladom </a:t>
            </a:r>
            <a:r>
              <a:rPr lang="sk-SK" dirty="0" err="1"/>
              <a:t>futurologických</a:t>
            </a:r>
            <a:r>
              <a:rPr lang="sk-SK" dirty="0"/>
              <a:t> kompetencií. Ako príklad uvádzam rady starších u Slovanov a Indiánov. </a:t>
            </a:r>
            <a:endParaRPr lang="sk-SK" dirty="0" smtClean="0"/>
          </a:p>
          <a:p>
            <a:r>
              <a:rPr lang="sk-SK" dirty="0" smtClean="0"/>
              <a:t>Od 50. do </a:t>
            </a:r>
            <a:r>
              <a:rPr lang="sk-SK" dirty="0"/>
              <a:t>72. roku </a:t>
            </a:r>
            <a:r>
              <a:rPr lang="sk-SK" smtClean="0"/>
              <a:t>veku človeka </a:t>
            </a:r>
            <a:r>
              <a:rPr lang="sk-SK" dirty="0"/>
              <a:t>sa </a:t>
            </a:r>
            <a:r>
              <a:rPr lang="sk-SK"/>
              <a:t>prameň </a:t>
            </a:r>
            <a:r>
              <a:rPr lang="sk-SK" smtClean="0"/>
              <a:t>postupne očisťuje </a:t>
            </a:r>
            <a:r>
              <a:rPr lang="sk-SK" dirty="0"/>
              <a:t>od fyzických a psychických </a:t>
            </a:r>
            <a:r>
              <a:rPr lang="sk-SK" dirty="0" smtClean="0"/>
              <a:t>závislostí na hmotných statkoch </a:t>
            </a:r>
            <a:r>
              <a:rPr lang="sk-SK" dirty="0"/>
              <a:t>a dominujúca bude múdrosť vekov.</a:t>
            </a:r>
          </a:p>
          <a:p>
            <a:endParaRPr lang="sk-SK" dirty="0"/>
          </a:p>
        </p:txBody>
      </p:sp>
      <p:sp>
        <p:nvSpPr>
          <p:cNvPr id="4" name="Obdĺžnik 3"/>
          <p:cNvSpPr/>
          <p:nvPr/>
        </p:nvSpPr>
        <p:spPr>
          <a:xfrm>
            <a:off x="251520" y="476672"/>
            <a:ext cx="8424936" cy="646331"/>
          </a:xfrm>
          <a:prstGeom prst="rect">
            <a:avLst/>
          </a:prstGeom>
        </p:spPr>
        <p:txBody>
          <a:bodyPr wrap="square">
            <a:spAutoFit/>
          </a:bodyPr>
          <a:lstStyle/>
          <a:p>
            <a:pPr>
              <a:spcBef>
                <a:spcPts val="400"/>
              </a:spcBef>
              <a:spcAft>
                <a:spcPts val="400"/>
              </a:spcAft>
              <a:buClr>
                <a:srgbClr val="7030A0"/>
              </a:buClr>
              <a:buFont typeface="Wingdings" pitchFamily="2" charset="2"/>
              <a:buChar char="Ø"/>
            </a:pPr>
            <a:r>
              <a:rPr lang="sk-SK" dirty="0"/>
              <a:t> </a:t>
            </a:r>
            <a:r>
              <a:rPr lang="sk-SK" b="1" dirty="0"/>
              <a:t>Prvým prameňom </a:t>
            </a:r>
            <a:r>
              <a:rPr lang="sk-SK" b="1" dirty="0" err="1"/>
              <a:t>futurológie</a:t>
            </a:r>
            <a:r>
              <a:rPr lang="sk-SK" b="1" dirty="0"/>
              <a:t> je ukončenie adaptácie na genetické informácie päťdesiatročného až sedemdesiatdva ročného vývinového procesu vnútorných cyklov</a:t>
            </a:r>
            <a:r>
              <a:rPr lang="sk-SK"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srcRect/>
          <a:stretch>
            <a:fillRect/>
          </a:stretch>
        </p:blipFill>
        <p:spPr bwMode="auto">
          <a:xfrm>
            <a:off x="1043608" y="1268760"/>
            <a:ext cx="6696744" cy="3240360"/>
          </a:xfrm>
          <a:prstGeom prst="rect">
            <a:avLst/>
          </a:prstGeom>
          <a:noFill/>
          <a:ln w="9525">
            <a:noFill/>
            <a:miter lim="800000"/>
            <a:headEnd/>
            <a:tailEnd/>
          </a:ln>
        </p:spPr>
      </p:pic>
      <p:sp>
        <p:nvSpPr>
          <p:cNvPr id="7" name="Zástupný symbol obsahu 2"/>
          <p:cNvSpPr>
            <a:spLocks noGrp="1"/>
          </p:cNvSpPr>
          <p:nvPr>
            <p:ph idx="1"/>
          </p:nvPr>
        </p:nvSpPr>
        <p:spPr>
          <a:xfrm>
            <a:off x="539552" y="260648"/>
            <a:ext cx="8229600" cy="1008112"/>
          </a:xfrm>
        </p:spPr>
        <p:txBody>
          <a:bodyPr>
            <a:normAutofit fontScale="77500" lnSpcReduction="20000"/>
          </a:bodyPr>
          <a:lstStyle/>
          <a:p>
            <a:pPr marL="0" indent="0">
              <a:buNone/>
            </a:pPr>
            <a:r>
              <a:rPr lang="sk-SK" sz="2900" b="1" dirty="0"/>
              <a:t>Tabuľka vonkajších cyklov univerzálneho vývinového vzorca                         </a:t>
            </a:r>
          </a:p>
          <a:p>
            <a:pPr marL="0" indent="0">
              <a:buNone/>
            </a:pPr>
            <a:r>
              <a:rPr lang="sk-SK" sz="1500" dirty="0"/>
              <a:t>Tabuľka vonkajších cyklov sleduje vplyv silových polí, ktoré sa zapíšu na membrány buniek formou cukrového kódu, vývinového procesu a neskôr do génov potomkov. Vzniká tak 1. membránová, 2. genetická a 3. vývinová - ontogenetická </a:t>
            </a:r>
            <a:r>
              <a:rPr lang="sk-SK" sz="1500" dirty="0" err="1"/>
              <a:t>predispozícia</a:t>
            </a:r>
            <a:r>
              <a:rPr lang="sk-SK" sz="1500" dirty="0"/>
              <a:t> kompetencií. Tieto sú súčasťou (fylogenetického) vývojového procesu adaptácie, ktoré smerujú k stále dokonalejším formám existencie.</a:t>
            </a:r>
          </a:p>
          <a:p>
            <a:endParaRPr lang="sk-SK" dirty="0"/>
          </a:p>
        </p:txBody>
      </p:sp>
      <p:sp>
        <p:nvSpPr>
          <p:cNvPr id="10" name="Zástupný symbol čísla snímky 9"/>
          <p:cNvSpPr>
            <a:spLocks noGrp="1"/>
          </p:cNvSpPr>
          <p:nvPr>
            <p:ph type="sldNum" sz="quarter" idx="12"/>
          </p:nvPr>
        </p:nvSpPr>
        <p:spPr/>
        <p:txBody>
          <a:bodyPr/>
          <a:lstStyle/>
          <a:p>
            <a:fld id="{DD56DC98-CE0B-47D6-A643-E64A1506BFDC}" type="slidenum">
              <a:rPr lang="sk-SK" smtClean="0"/>
              <a:pPr/>
              <a:t>17</a:t>
            </a:fld>
            <a:endParaRPr lang="sk-SK"/>
          </a:p>
        </p:txBody>
      </p:sp>
      <p:sp>
        <p:nvSpPr>
          <p:cNvPr id="5" name="Obdĺžnik 4"/>
          <p:cNvSpPr/>
          <p:nvPr/>
        </p:nvSpPr>
        <p:spPr>
          <a:xfrm>
            <a:off x="467544" y="4437113"/>
            <a:ext cx="8352928" cy="2431435"/>
          </a:xfrm>
          <a:prstGeom prst="rect">
            <a:avLst/>
          </a:prstGeom>
        </p:spPr>
        <p:txBody>
          <a:bodyPr wrap="square">
            <a:spAutoFit/>
          </a:bodyPr>
          <a:lstStyle/>
          <a:p>
            <a:r>
              <a:rPr lang="sk-SK" sz="1400" b="1" dirty="0"/>
              <a:t>Pomocou tejto tabuľky sme chceli zdokumentovať aj humanizujúce procesy sedemročného cyklu rokov 1965 – 1971 a súčasného humanizujúceho cyklu rokov 2015 - 2021.  V prvom cykle dominoval v zmysle </a:t>
            </a:r>
            <a:r>
              <a:rPr lang="sk-SK" sz="1400" b="1" dirty="0" err="1"/>
              <a:t>Jungovej</a:t>
            </a:r>
            <a:r>
              <a:rPr lang="sk-SK" sz="1400" b="1" dirty="0"/>
              <a:t> teórie </a:t>
            </a:r>
            <a:r>
              <a:rPr lang="sk-SK" sz="1400" b="1" dirty="0" err="1"/>
              <a:t>archetypov</a:t>
            </a:r>
            <a:r>
              <a:rPr lang="sk-SK" sz="1400" b="1" dirty="0"/>
              <a:t> päťdesiatročný cyklus procesu individualizácie a vyprofiloval osobnosť Alexandra Dubčeka.  V roku 1992 naposledy zažiaril v humanizujúcom ročnom cykle, aby sa ako politicky </a:t>
            </a:r>
            <a:r>
              <a:rPr lang="sk-SK" sz="1400" b="1" dirty="0" err="1"/>
              <a:t>nežiadúci</a:t>
            </a:r>
            <a:r>
              <a:rPr lang="sk-SK" sz="1400" b="1" dirty="0"/>
              <a:t> stal obeťou smrteľnej autohavárie. </a:t>
            </a:r>
          </a:p>
          <a:p>
            <a:r>
              <a:rPr lang="sk-SK" sz="1400" b="1" dirty="0"/>
              <a:t> V tomto súčasnom humanizujúcom cykle rokov 2015 - 2021 ide v zmysle </a:t>
            </a:r>
            <a:r>
              <a:rPr lang="sk-SK" sz="1400" b="1" dirty="0" err="1"/>
              <a:t>archetypu</a:t>
            </a:r>
            <a:r>
              <a:rPr lang="sk-SK" sz="1400" b="1" dirty="0"/>
              <a:t> tieňa, o </a:t>
            </a:r>
            <a:r>
              <a:rPr lang="sk-SK" sz="1400" b="1" dirty="0" smtClean="0"/>
              <a:t>roztrúsenú </a:t>
            </a:r>
            <a:r>
              <a:rPr lang="sk-SK" sz="1400" b="1" dirty="0"/>
              <a:t>humanizáciu, ktorú sme postrehli v niektorých prednáškach environmentálneho a ekonomického charakteru. Aj takzvaná „Roztrúsená vojna“, ktorá v súčasnosti reálne prebieha, má už svoju podobu nelineárnej vojny rozpracovanú </a:t>
            </a:r>
            <a:r>
              <a:rPr lang="sk-SK" sz="1400" b="1" dirty="0" err="1"/>
              <a:t>Surikovom</a:t>
            </a:r>
            <a:r>
              <a:rPr lang="sk-SK" sz="1400" b="1" dirty="0"/>
              <a:t>, ktorý vytvoril novú stratégiu Ruska. </a:t>
            </a:r>
          </a:p>
          <a:p>
            <a:r>
              <a:rPr lang="sk-SK" sz="1400" b="1" dirty="0"/>
              <a:t>Ide o diktát silového poľa „vzduchu“ - (</a:t>
            </a:r>
            <a:r>
              <a:rPr lang="sk-SK" sz="1400" b="1" dirty="0" err="1"/>
              <a:t>archetypu</a:t>
            </a:r>
            <a:r>
              <a:rPr lang="sk-SK" sz="1400" b="1" dirty="0"/>
              <a:t> tieňa), kopírujúceho molekulu O2.</a:t>
            </a:r>
          </a:p>
          <a:p>
            <a:endParaRPr lang="sk-SK" sz="1200" dirty="0"/>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D56DC98-CE0B-47D6-A643-E64A1506BFDC}" type="slidenum">
              <a:rPr lang="sk-SK" smtClean="0"/>
              <a:pPr/>
              <a:t>18</a:t>
            </a:fld>
            <a:endParaRPr lang="sk-SK"/>
          </a:p>
        </p:txBody>
      </p:sp>
      <p:sp>
        <p:nvSpPr>
          <p:cNvPr id="4" name="Obdĺžnik 3"/>
          <p:cNvSpPr/>
          <p:nvPr/>
        </p:nvSpPr>
        <p:spPr>
          <a:xfrm>
            <a:off x="467544" y="332656"/>
            <a:ext cx="8136904" cy="646331"/>
          </a:xfrm>
          <a:prstGeom prst="rect">
            <a:avLst/>
          </a:prstGeom>
        </p:spPr>
        <p:txBody>
          <a:bodyPr wrap="square">
            <a:spAutoFit/>
          </a:bodyPr>
          <a:lstStyle/>
          <a:p>
            <a:pPr>
              <a:spcBef>
                <a:spcPts val="400"/>
              </a:spcBef>
              <a:spcAft>
                <a:spcPts val="400"/>
              </a:spcAft>
              <a:buClr>
                <a:srgbClr val="7030A0"/>
              </a:buClr>
              <a:buFont typeface="Wingdings" pitchFamily="2" charset="2"/>
              <a:buChar char="Ø"/>
            </a:pPr>
            <a:r>
              <a:rPr lang="sk-SK" dirty="0"/>
              <a:t> D</a:t>
            </a:r>
            <a:r>
              <a:rPr lang="sk-SK" b="1" dirty="0"/>
              <a:t>ruhý prameň </a:t>
            </a:r>
            <a:r>
              <a:rPr lang="sk-SK" b="1" dirty="0" err="1"/>
              <a:t>futurológie</a:t>
            </a:r>
            <a:r>
              <a:rPr lang="sk-SK" b="1" dirty="0"/>
              <a:t> nachádzame v ukončení adaptácie na vonkajšie cykly silových polí, ktoré sa zapísali na membrány buniek pri narodení.  Viď </a:t>
            </a:r>
            <a:r>
              <a:rPr lang="sk-SK" b="1" dirty="0" smtClean="0"/>
              <a:t>tabuľku.          </a:t>
            </a:r>
            <a:endParaRPr lang="sk-SK" b="1" dirty="0"/>
          </a:p>
        </p:txBody>
      </p:sp>
      <p:sp>
        <p:nvSpPr>
          <p:cNvPr id="6" name="Obdĺžnik 5"/>
          <p:cNvSpPr/>
          <p:nvPr/>
        </p:nvSpPr>
        <p:spPr>
          <a:xfrm>
            <a:off x="467544" y="1124744"/>
            <a:ext cx="8424936" cy="1477328"/>
          </a:xfrm>
          <a:prstGeom prst="rect">
            <a:avLst/>
          </a:prstGeom>
        </p:spPr>
        <p:txBody>
          <a:bodyPr wrap="square">
            <a:spAutoFit/>
          </a:bodyPr>
          <a:lstStyle/>
          <a:p>
            <a:r>
              <a:rPr lang="sk-SK" dirty="0"/>
              <a:t>Druhým prameňom </a:t>
            </a:r>
            <a:r>
              <a:rPr lang="sk-SK" dirty="0" err="1"/>
              <a:t>futurológie</a:t>
            </a:r>
            <a:r>
              <a:rPr lang="sk-SK" dirty="0"/>
              <a:t> je teda ukončená adaptácia na nové podmienky, ktoré prináša vývojový – (fylogenetický) adaptačný proces, vyjadrený v tabuľke vonkajších cyklov. Predstavuje nielen</a:t>
            </a:r>
          </a:p>
          <a:p>
            <a:pPr>
              <a:buFontTx/>
              <a:buChar char="-"/>
            </a:pPr>
            <a:r>
              <a:rPr lang="sk-SK" b="1" dirty="0"/>
              <a:t> vplyv génov na vrodené inteligencie – vnútorná adaptácia, </a:t>
            </a:r>
            <a:r>
              <a:rPr lang="sk-SK" dirty="0"/>
              <a:t>ale aj</a:t>
            </a:r>
            <a:endParaRPr lang="sk-SK" b="1" dirty="0"/>
          </a:p>
          <a:p>
            <a:pPr>
              <a:buFontTx/>
              <a:buChar char="-"/>
            </a:pPr>
            <a:r>
              <a:rPr lang="sk-SK" b="1" dirty="0"/>
              <a:t> vplyv silových polí veľkej membrány na vrodené inteligencie – vonkajšia adaptácia.</a:t>
            </a:r>
            <a:endParaRPr lang="sk-SK" dirty="0"/>
          </a:p>
        </p:txBody>
      </p:sp>
      <p:sp>
        <p:nvSpPr>
          <p:cNvPr id="7" name="Obdĺžnik 6"/>
          <p:cNvSpPr/>
          <p:nvPr/>
        </p:nvSpPr>
        <p:spPr>
          <a:xfrm>
            <a:off x="467544" y="2852936"/>
            <a:ext cx="8280920" cy="4001095"/>
          </a:xfrm>
          <a:prstGeom prst="rect">
            <a:avLst/>
          </a:prstGeom>
        </p:spPr>
        <p:txBody>
          <a:bodyPr wrap="square">
            <a:spAutoFit/>
          </a:bodyPr>
          <a:lstStyle/>
          <a:p>
            <a:pPr>
              <a:spcBef>
                <a:spcPts val="400"/>
              </a:spcBef>
              <a:spcAft>
                <a:spcPts val="400"/>
              </a:spcAft>
              <a:buClr>
                <a:srgbClr val="7030A0"/>
              </a:buClr>
              <a:buFont typeface="Wingdings" pitchFamily="2" charset="2"/>
              <a:buChar char="Ø"/>
            </a:pPr>
            <a:r>
              <a:rPr lang="sk-SK" dirty="0"/>
              <a:t> </a:t>
            </a:r>
            <a:r>
              <a:rPr lang="sk-SK" b="1" dirty="0"/>
              <a:t>Tretí prameň </a:t>
            </a:r>
            <a:r>
              <a:rPr lang="sk-SK" b="1" dirty="0" err="1"/>
              <a:t>futurológie</a:t>
            </a:r>
            <a:r>
              <a:rPr lang="sk-SK" b="1" dirty="0"/>
              <a:t> nachádzame v bohatstve kultúrneho dedičstva predkov, ktoré nám zanechali. Lebo práve preto vieme že sme boli, že sme a že budeme.</a:t>
            </a:r>
          </a:p>
          <a:p>
            <a:pPr>
              <a:spcBef>
                <a:spcPts val="400"/>
              </a:spcBef>
              <a:spcAft>
                <a:spcPts val="400"/>
              </a:spcAft>
              <a:buClr>
                <a:srgbClr val="7030A0"/>
              </a:buClr>
            </a:pPr>
            <a:r>
              <a:rPr lang="sk-SK" dirty="0"/>
              <a:t>Je to naše ekologické dedičstvo. Hodnoty, ktoré obstáli v selekcii času, majú schopnosť prieniku do nášho individuálneho a kolektívneho </a:t>
            </a:r>
            <a:r>
              <a:rPr lang="sk-SK" dirty="0" err="1"/>
              <a:t>nevedomia</a:t>
            </a:r>
            <a:r>
              <a:rPr lang="sk-SK" dirty="0"/>
              <a:t> a vedomia.  </a:t>
            </a:r>
            <a:r>
              <a:rPr lang="sk-SK" dirty="0" err="1"/>
              <a:t>Šesťdesiat-tisícový</a:t>
            </a:r>
            <a:r>
              <a:rPr lang="sk-SK" dirty="0"/>
              <a:t> textový a melodický súbor ľúbostných, pastierskych, zbojníckych, tanečných, vojenských, vysťahovaleckých,  baníckych a iných piesní, zbierok slovenských rozprávok, povestí, prísloví, porekadiel a ďalších pokladov ľudovej slovesnosti, predstavujú  názory našich predkov o svete a prírode, o božstve, o duši a nesmrteľnosti, o človeku. Taktiež mravné a právne zvyky, rodinné a občianske pomery nestratili nič zo svojej originality. </a:t>
            </a:r>
            <a:r>
              <a:rPr lang="sk-SK" dirty="0" err="1"/>
              <a:t>Epigenetika</a:t>
            </a:r>
            <a:r>
              <a:rPr lang="sk-SK" dirty="0"/>
              <a:t> je mladý odbor. Skúma vplyv </a:t>
            </a:r>
            <a:r>
              <a:rPr lang="sk-SK" dirty="0" err="1"/>
              <a:t>epigénov</a:t>
            </a:r>
            <a:r>
              <a:rPr lang="sk-SK" dirty="0"/>
              <a:t> na život detí, vnukov a pravnukov.</a:t>
            </a:r>
          </a:p>
          <a:p>
            <a:pPr>
              <a:spcBef>
                <a:spcPts val="400"/>
              </a:spcBef>
              <a:spcAft>
                <a:spcPts val="400"/>
              </a:spcAft>
              <a:buClr>
                <a:srgbClr val="7030A0"/>
              </a:buClr>
            </a:pPr>
            <a:endParaRPr lang="sk-SK" b="1" dirty="0"/>
          </a:p>
          <a:p>
            <a:pPr>
              <a:spcBef>
                <a:spcPts val="400"/>
              </a:spcBef>
              <a:spcAft>
                <a:spcPts val="400"/>
              </a:spcAft>
              <a:buClr>
                <a:srgbClr val="7030A0"/>
              </a:buClr>
              <a:buFont typeface="Wingdings" pitchFamily="2" charset="2"/>
              <a:buChar char="Ø"/>
            </a:pPr>
            <a:r>
              <a:rPr lang="sk-SK" b="1" dirty="0"/>
              <a:t> Štvrtým prameňom </a:t>
            </a:r>
            <a:r>
              <a:rPr lang="sk-SK" b="1" dirty="0" err="1"/>
              <a:t>futurológie</a:t>
            </a:r>
            <a:r>
              <a:rPr lang="sk-SK" b="1" dirty="0"/>
              <a:t> je vôľa uskutočňovať naše vízie. Musíme vedieť čo bolo a čo je, aby sme vedeli čo bude.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1547664" y="404665"/>
            <a:ext cx="6419056" cy="792088"/>
          </a:xfrm>
        </p:spPr>
        <p:txBody>
          <a:bodyPr>
            <a:noAutofit/>
          </a:bodyPr>
          <a:lstStyle/>
          <a:p>
            <a:pPr>
              <a:buNone/>
            </a:pPr>
            <a:r>
              <a:rPr lang="sk-SK" sz="4800" dirty="0">
                <a:solidFill>
                  <a:srgbClr val="7030A0"/>
                </a:solidFill>
              </a:rPr>
              <a:t>Ďakujem za pozornosť</a:t>
            </a:r>
          </a:p>
        </p:txBody>
      </p:sp>
      <p:sp>
        <p:nvSpPr>
          <p:cNvPr id="4" name="Zástupný symbol čísla snímky 3"/>
          <p:cNvSpPr>
            <a:spLocks noGrp="1"/>
          </p:cNvSpPr>
          <p:nvPr>
            <p:ph type="sldNum" sz="quarter" idx="12"/>
          </p:nvPr>
        </p:nvSpPr>
        <p:spPr/>
        <p:txBody>
          <a:bodyPr/>
          <a:lstStyle/>
          <a:p>
            <a:fld id="{DD56DC98-CE0B-47D6-A643-E64A1506BFDC}" type="slidenum">
              <a:rPr lang="sk-SK" smtClean="0"/>
              <a:pPr/>
              <a:t>19</a:t>
            </a:fld>
            <a:endParaRPr lang="sk-SK"/>
          </a:p>
        </p:txBody>
      </p:sp>
      <p:sp>
        <p:nvSpPr>
          <p:cNvPr id="5" name="Obdĺžnik 4"/>
          <p:cNvSpPr/>
          <p:nvPr/>
        </p:nvSpPr>
        <p:spPr>
          <a:xfrm>
            <a:off x="1187624" y="1412776"/>
            <a:ext cx="6624736" cy="2862322"/>
          </a:xfrm>
          <a:prstGeom prst="rect">
            <a:avLst/>
          </a:prstGeom>
        </p:spPr>
        <p:txBody>
          <a:bodyPr wrap="square">
            <a:spAutoFit/>
          </a:bodyPr>
          <a:lstStyle/>
          <a:p>
            <a:pPr marL="342900" indent="-342900" algn="ctr"/>
            <a:endParaRPr lang="sk-SK" dirty="0"/>
          </a:p>
          <a:p>
            <a:pPr marL="342900" indent="-342900" algn="ctr"/>
            <a:r>
              <a:rPr lang="sk-SK" dirty="0"/>
              <a:t>Ďakujem za schopnosti, ktorými ma silové polia pri mojom narodení obdarili, aby som mohla prispieť k všeobecnému poznaniu  tou svojou hrivnou.</a:t>
            </a:r>
          </a:p>
          <a:p>
            <a:pPr marL="342900" indent="-342900" algn="ctr"/>
            <a:r>
              <a:rPr lang="sk-SK" dirty="0"/>
              <a:t>Práve roky samoty mi dovolili ponoriť sa do neprebádaných úložísk pokladov múdrosti, v mene lásky, nádeje a viery</a:t>
            </a:r>
          </a:p>
          <a:p>
            <a:pPr marL="342900" indent="-342900" algn="ctr"/>
            <a:r>
              <a:rPr lang="sk-SK" dirty="0"/>
              <a:t>v lepšiu budúcnosť.</a:t>
            </a:r>
          </a:p>
          <a:p>
            <a:pPr marL="342900" indent="-342900" algn="ctr"/>
            <a:endParaRPr lang="sk-SK" dirty="0"/>
          </a:p>
          <a:p>
            <a:pPr marL="342900" indent="-342900" algn="ctr"/>
            <a:r>
              <a:rPr lang="sk-SK" dirty="0"/>
              <a:t>Ľudmila </a:t>
            </a:r>
            <a:r>
              <a:rPr lang="sk-SK" dirty="0" err="1"/>
              <a:t>Anderková</a:t>
            </a:r>
            <a:endParaRPr lang="sk-SK" dirty="0"/>
          </a:p>
          <a:p>
            <a:pPr marL="342900" indent="-342900" algn="ctr"/>
            <a:endParaRPr lang="sk-SK" dirty="0"/>
          </a:p>
        </p:txBody>
      </p:sp>
      <p:pic>
        <p:nvPicPr>
          <p:cNvPr id="6" name="Panova-flétna---Píseň-osamělého-pastevce.mp3">
            <a:hlinkClick r:id="" action="ppaction://media"/>
          </p:cNvPr>
          <p:cNvPicPr>
            <a:picLocks noRot="1" noChangeAspect="1"/>
          </p:cNvPicPr>
          <p:nvPr>
            <a:audioFile r:link="rId1"/>
          </p:nvPr>
        </p:nvPicPr>
        <p:blipFill>
          <a:blip r:embed="rId3" cstate="print"/>
          <a:stretch>
            <a:fillRect/>
          </a:stretch>
        </p:blipFill>
        <p:spPr>
          <a:xfrm>
            <a:off x="4283968" y="5517232"/>
            <a:ext cx="304800" cy="304800"/>
          </a:xfrm>
          <a:prstGeom prst="rect">
            <a:avLst/>
          </a:prstGeom>
        </p:spPr>
      </p:pic>
    </p:spTree>
  </p:cSld>
  <p:clrMapOvr>
    <a:masterClrMapping/>
  </p:clrMapOvr>
  <p:transition>
    <p:zoom/>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053"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lokTextu 7"/>
          <p:cNvSpPr txBox="1"/>
          <p:nvPr/>
        </p:nvSpPr>
        <p:spPr>
          <a:xfrm>
            <a:off x="5580112" y="2204864"/>
            <a:ext cx="2088232" cy="4524315"/>
          </a:xfrm>
          <a:prstGeom prst="rect">
            <a:avLst/>
          </a:prstGeom>
          <a:noFill/>
          <a:ln w="38100">
            <a:solidFill>
              <a:srgbClr val="7030A0"/>
            </a:solidFill>
          </a:ln>
        </p:spPr>
        <p:txBody>
          <a:bodyPr wrap="square" rtlCol="0">
            <a:spAutoFit/>
          </a:bodyPr>
          <a:lstStyle/>
          <a:p>
            <a:endParaRPr lang="sk-SK" dirty="0"/>
          </a:p>
          <a:p>
            <a:endParaRPr lang="sk-SK" dirty="0"/>
          </a:p>
          <a:p>
            <a:endParaRPr lang="sk-SK" dirty="0"/>
          </a:p>
          <a:p>
            <a:endParaRPr lang="sk-SK" dirty="0"/>
          </a:p>
          <a:p>
            <a:endParaRPr lang="sk-SK" dirty="0"/>
          </a:p>
          <a:p>
            <a:endParaRPr lang="sk-SK" dirty="0"/>
          </a:p>
          <a:p>
            <a:endParaRPr lang="sk-SK" dirty="0"/>
          </a:p>
          <a:p>
            <a:endParaRPr lang="sk-SK" dirty="0"/>
          </a:p>
          <a:p>
            <a:endParaRPr lang="sk-SK" dirty="0"/>
          </a:p>
          <a:p>
            <a:endParaRPr lang="sk-SK" dirty="0"/>
          </a:p>
          <a:p>
            <a:endParaRPr lang="sk-SK" dirty="0"/>
          </a:p>
          <a:p>
            <a:endParaRPr lang="sk-SK" dirty="0"/>
          </a:p>
          <a:p>
            <a:endParaRPr lang="sk-SK" dirty="0"/>
          </a:p>
          <a:p>
            <a:endParaRPr lang="sk-SK" dirty="0"/>
          </a:p>
          <a:p>
            <a:endParaRPr lang="sk-SK" dirty="0"/>
          </a:p>
          <a:p>
            <a:endParaRPr lang="sk-SK" dirty="0"/>
          </a:p>
        </p:txBody>
      </p:sp>
      <p:sp>
        <p:nvSpPr>
          <p:cNvPr id="2" name="Nadpis 1"/>
          <p:cNvSpPr>
            <a:spLocks noGrp="1"/>
          </p:cNvSpPr>
          <p:nvPr>
            <p:ph type="title"/>
          </p:nvPr>
        </p:nvSpPr>
        <p:spPr>
          <a:xfrm>
            <a:off x="251520" y="0"/>
            <a:ext cx="7776864" cy="2276872"/>
          </a:xfrm>
        </p:spPr>
        <p:txBody>
          <a:bodyPr>
            <a:normAutofit fontScale="90000"/>
          </a:bodyPr>
          <a:lstStyle/>
          <a:p>
            <a:pPr algn="l">
              <a:buFont typeface="Arial" pitchFamily="34" charset="0"/>
              <a:buChar char="•"/>
            </a:pPr>
            <a:r>
              <a:rPr lang="sk-SK" sz="2200" b="1" dirty="0" smtClean="0"/>
              <a:t/>
            </a:r>
            <a:br>
              <a:rPr lang="sk-SK" sz="2200" b="1" dirty="0" smtClean="0"/>
            </a:br>
            <a:r>
              <a:rPr lang="sk-SK" sz="2200" b="1" dirty="0" smtClean="0"/>
              <a:t/>
            </a:r>
            <a:br>
              <a:rPr lang="sk-SK" sz="2200" b="1" dirty="0" smtClean="0"/>
            </a:br>
            <a:r>
              <a:rPr lang="sk-SK" sz="2200" b="1" dirty="0" smtClean="0"/>
              <a:t/>
            </a:r>
            <a:br>
              <a:rPr lang="sk-SK" sz="2200" b="1" dirty="0" smtClean="0"/>
            </a:br>
            <a:r>
              <a:rPr lang="sk-SK" sz="2200" b="1" dirty="0" smtClean="0"/>
              <a:t/>
            </a:r>
            <a:br>
              <a:rPr lang="sk-SK" sz="2200" b="1" dirty="0" smtClean="0"/>
            </a:br>
            <a:r>
              <a:rPr lang="sk-SK" sz="2200" b="1" dirty="0" smtClean="0"/>
              <a:t/>
            </a:r>
            <a:br>
              <a:rPr lang="sk-SK" sz="2200" b="1" dirty="0" smtClean="0"/>
            </a:br>
            <a:r>
              <a:rPr lang="sk-SK" sz="2200" b="1" dirty="0" smtClean="0"/>
              <a:t/>
            </a:r>
            <a:br>
              <a:rPr lang="sk-SK" sz="2200" b="1" dirty="0" smtClean="0"/>
            </a:br>
            <a:r>
              <a:rPr lang="sk-SK" sz="2200" b="1" dirty="0" smtClean="0"/>
              <a:t>Pramene </a:t>
            </a:r>
            <a:r>
              <a:rPr lang="sk-SK" sz="2200" b="1" dirty="0" err="1" smtClean="0"/>
              <a:t>futurológie</a:t>
            </a:r>
            <a:r>
              <a:rPr lang="sk-SK" sz="2200" b="1" dirty="0" smtClean="0"/>
              <a:t/>
            </a:r>
            <a:br>
              <a:rPr lang="sk-SK" sz="2200" b="1" dirty="0" smtClean="0"/>
            </a:br>
            <a:r>
              <a:rPr lang="sk-SK" sz="1300" dirty="0" smtClean="0"/>
              <a:t>Vývinová </a:t>
            </a:r>
            <a:r>
              <a:rPr lang="sk-SK" sz="1300" dirty="0" err="1" smtClean="0"/>
              <a:t>futuristika</a:t>
            </a:r>
            <a:r>
              <a:rPr lang="sk-SK" sz="1300" dirty="0" smtClean="0"/>
              <a:t>, ktorú prezentujeme vo svojej práci, patrí do kategórie prírodných vied. Líši sa od </a:t>
            </a:r>
            <a:r>
              <a:rPr lang="sk-SK" sz="1300" dirty="0" err="1" smtClean="0"/>
              <a:t>futurológie</a:t>
            </a:r>
            <a:r>
              <a:rPr lang="sk-SK" sz="1300" dirty="0" smtClean="0"/>
              <a:t>,  patriacej k spoločenským vedám hlavne tým, že vejár možností sme začlenili do triangulácie údajov z dostupných vedných disciplín, navýšených o vízie vlastných </a:t>
            </a:r>
            <a:r>
              <a:rPr lang="sk-SK" sz="1300" dirty="0" err="1" smtClean="0"/>
              <a:t>futurologických</a:t>
            </a:r>
            <a:r>
              <a:rPr lang="sk-SK" sz="1300" dirty="0" smtClean="0"/>
              <a:t> kompetencií, vyplývajúcich z hlbinného poznania prírodných zákonov</a:t>
            </a:r>
            <a:r>
              <a:rPr lang="sk-SK" sz="2000" dirty="0" smtClean="0"/>
              <a:t>. </a:t>
            </a:r>
            <a:r>
              <a:rPr lang="sk-SK" sz="2200" b="1" dirty="0" smtClean="0"/>
              <a:t/>
            </a:r>
            <a:br>
              <a:rPr lang="sk-SK" sz="2200" b="1" dirty="0" smtClean="0"/>
            </a:br>
            <a:r>
              <a:rPr lang="sk-SK" sz="1300" dirty="0" smtClean="0"/>
              <a:t>Kalibračné </a:t>
            </a:r>
            <a:r>
              <a:rPr lang="sk-SK" sz="1300" dirty="0" err="1" smtClean="0"/>
              <a:t>bozóny</a:t>
            </a:r>
            <a:r>
              <a:rPr lang="sk-SK" sz="1300" dirty="0" smtClean="0"/>
              <a:t> predstavujú  </a:t>
            </a:r>
            <a:r>
              <a:rPr lang="sk-SK" sz="1300" b="1" dirty="0" smtClean="0">
                <a:solidFill>
                  <a:srgbClr val="7030A0"/>
                </a:solidFill>
              </a:rPr>
              <a:t>kalibračnú grupu svetelného spektra. </a:t>
            </a:r>
            <a:r>
              <a:rPr lang="sk-SK" sz="1300" dirty="0" smtClean="0"/>
              <a:t>Definovali sme ju ako grupu silových polí, ktoré svojou </a:t>
            </a:r>
            <a:r>
              <a:rPr lang="sk-SK" sz="1300" dirty="0" err="1" smtClean="0"/>
              <a:t>supersymetriou</a:t>
            </a:r>
            <a:r>
              <a:rPr lang="sk-SK" sz="1300" dirty="0" smtClean="0"/>
              <a:t> od vekov kalibrujú a transformujú vesmír, prírodu a spoločnosť až k hraniciam dokonalosti. </a:t>
            </a:r>
            <a:r>
              <a:rPr lang="sk-SK" sz="1200" dirty="0" smtClean="0"/>
              <a:t>Dnešnou témou budú pramene </a:t>
            </a:r>
            <a:r>
              <a:rPr lang="sk-SK" sz="1200" dirty="0" err="1" smtClean="0"/>
              <a:t>futurológie</a:t>
            </a:r>
            <a:r>
              <a:rPr lang="sk-SK" sz="1200" dirty="0" smtClean="0"/>
              <a:t>, ktoré budeme skúmať z hľadiska inteligencií, ktoré sú zakotvené už v silových poliach svetelného spektra ako kalibračné </a:t>
            </a:r>
            <a:r>
              <a:rPr lang="sk-SK" sz="1200" dirty="0" err="1" smtClean="0"/>
              <a:t>bozóny</a:t>
            </a:r>
            <a:r>
              <a:rPr lang="sk-SK" sz="1200" dirty="0" smtClean="0"/>
              <a:t> . </a:t>
            </a:r>
            <a:br>
              <a:rPr lang="sk-SK" sz="1200" dirty="0" smtClean="0"/>
            </a:br>
            <a:r>
              <a:rPr lang="sk-SK" sz="1300" dirty="0" smtClean="0"/>
              <a:t>                                                        </a:t>
            </a:r>
            <a:r>
              <a:rPr lang="sk-SK" sz="2000" dirty="0" smtClean="0"/>
              <a:t>Poznanie</a:t>
            </a:r>
            <a:r>
              <a:rPr lang="sk-SK" sz="1300" dirty="0" smtClean="0"/>
              <a:t/>
            </a:r>
            <a:br>
              <a:rPr lang="sk-SK" sz="1300" dirty="0" smtClean="0"/>
            </a:br>
            <a:r>
              <a:rPr lang="sk-SK" sz="1300" dirty="0" smtClean="0"/>
              <a:t>                                           pi tam, kde múdrosť pramení.</a:t>
            </a:r>
            <a:br>
              <a:rPr lang="sk-SK" sz="1300" dirty="0" smtClean="0"/>
            </a:br>
            <a:r>
              <a:rPr lang="sk-SK" sz="1300" dirty="0" smtClean="0"/>
              <a:t>                                           Neschodné cesty zdolaj preň.</a:t>
            </a:r>
            <a:br>
              <a:rPr lang="sk-SK" sz="1300" dirty="0" smtClean="0"/>
            </a:br>
            <a:r>
              <a:rPr lang="sk-SK" sz="1300" dirty="0" smtClean="0"/>
              <a:t>                                           Veľkolepé je v umení</a:t>
            </a:r>
            <a:br>
              <a:rPr lang="sk-SK" sz="1300" dirty="0" smtClean="0"/>
            </a:br>
            <a:r>
              <a:rPr lang="sk-SK" sz="1300" dirty="0" smtClean="0"/>
              <a:t>                                           pretvoriť život na báseň.</a:t>
            </a:r>
            <a:br>
              <a:rPr lang="sk-SK" sz="1300" dirty="0" smtClean="0"/>
            </a:br>
            <a:r>
              <a:rPr lang="sk-SK" sz="1300" dirty="0" smtClean="0"/>
              <a:t>  </a:t>
            </a:r>
            <a:br>
              <a:rPr lang="sk-SK" sz="1300" dirty="0" smtClean="0"/>
            </a:br>
            <a:r>
              <a:rPr lang="sk-SK" sz="1300" dirty="0" smtClean="0"/>
              <a:t>                                </a:t>
            </a:r>
            <a:r>
              <a:rPr lang="sk-SK" sz="2200" dirty="0" smtClean="0"/>
              <a:t/>
            </a:r>
            <a:br>
              <a:rPr lang="sk-SK" sz="2200" dirty="0" smtClean="0"/>
            </a:br>
            <a:r>
              <a:rPr lang="sk-SK" sz="2700" dirty="0" smtClean="0"/>
              <a:t/>
            </a:r>
            <a:br>
              <a:rPr lang="sk-SK" sz="2700" dirty="0" smtClean="0"/>
            </a:br>
            <a:endParaRPr lang="sk-SK" dirty="0"/>
          </a:p>
        </p:txBody>
      </p:sp>
      <p:pic>
        <p:nvPicPr>
          <p:cNvPr id="2051" name="Picture 3"/>
          <p:cNvPicPr>
            <a:picLocks noChangeAspect="1" noChangeArrowheads="1"/>
          </p:cNvPicPr>
          <p:nvPr/>
        </p:nvPicPr>
        <p:blipFill>
          <a:blip r:embed="rId2" cstate="print"/>
          <a:srcRect/>
          <a:stretch>
            <a:fillRect/>
          </a:stretch>
        </p:blipFill>
        <p:spPr bwMode="auto">
          <a:xfrm>
            <a:off x="6084168" y="3140968"/>
            <a:ext cx="1143000" cy="2880320"/>
          </a:xfrm>
          <a:prstGeom prst="rect">
            <a:avLst/>
          </a:prstGeom>
          <a:noFill/>
          <a:ln w="9525">
            <a:noFill/>
            <a:miter lim="800000"/>
            <a:headEnd/>
            <a:tailEnd/>
          </a:ln>
        </p:spPr>
      </p:pic>
      <p:grpSp>
        <p:nvGrpSpPr>
          <p:cNvPr id="13" name="Skupina 12"/>
          <p:cNvGrpSpPr/>
          <p:nvPr/>
        </p:nvGrpSpPr>
        <p:grpSpPr>
          <a:xfrm>
            <a:off x="5940152" y="2276872"/>
            <a:ext cx="1008112" cy="720080"/>
            <a:chOff x="5940152" y="1844824"/>
            <a:chExt cx="1008112" cy="646331"/>
          </a:xfrm>
        </p:grpSpPr>
        <p:sp>
          <p:nvSpPr>
            <p:cNvPr id="11" name="BlokTextu 10"/>
            <p:cNvSpPr txBox="1"/>
            <p:nvPr/>
          </p:nvSpPr>
          <p:spPr>
            <a:xfrm>
              <a:off x="5940152" y="1844824"/>
              <a:ext cx="1008112" cy="646331"/>
            </a:xfrm>
            <a:prstGeom prst="rect">
              <a:avLst/>
            </a:prstGeom>
            <a:solidFill>
              <a:schemeClr val="bg1"/>
            </a:solidFill>
            <a:ln w="19050">
              <a:solidFill>
                <a:schemeClr val="bg1"/>
              </a:solidFill>
            </a:ln>
          </p:spPr>
          <p:txBody>
            <a:bodyPr wrap="square" rtlCol="0">
              <a:spAutoFit/>
            </a:bodyPr>
            <a:lstStyle/>
            <a:p>
              <a:endParaRPr lang="sk-SK" sz="1200" dirty="0"/>
            </a:p>
            <a:p>
              <a:endParaRPr lang="sk-SK" sz="1200" dirty="0"/>
            </a:p>
            <a:p>
              <a:r>
                <a:rPr lang="sk-SK" sz="1200" dirty="0"/>
                <a:t>   </a:t>
              </a:r>
              <a:r>
                <a:rPr lang="sk-SK" sz="1100" dirty="0" err="1"/>
                <a:t>Graviton</a:t>
              </a:r>
              <a:endParaRPr lang="sk-SK" sz="1100" dirty="0"/>
            </a:p>
          </p:txBody>
        </p:sp>
        <p:sp>
          <p:nvSpPr>
            <p:cNvPr id="9" name="Ovál 8"/>
            <p:cNvSpPr/>
            <p:nvPr/>
          </p:nvSpPr>
          <p:spPr>
            <a:xfrm>
              <a:off x="6300192" y="1916832"/>
              <a:ext cx="432048" cy="360040"/>
            </a:xfrm>
            <a:prstGeom prst="ellipse">
              <a:avLst/>
            </a:prstGeom>
            <a:solidFill>
              <a:srgbClr val="EC8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G</a:t>
              </a:r>
            </a:p>
          </p:txBody>
        </p:sp>
        <p:sp>
          <p:nvSpPr>
            <p:cNvPr id="12" name="BlokTextu 11"/>
            <p:cNvSpPr txBox="1"/>
            <p:nvPr/>
          </p:nvSpPr>
          <p:spPr>
            <a:xfrm>
              <a:off x="6156176" y="1916832"/>
              <a:ext cx="216024" cy="400110"/>
            </a:xfrm>
            <a:prstGeom prst="rect">
              <a:avLst/>
            </a:prstGeom>
            <a:noFill/>
          </p:spPr>
          <p:txBody>
            <a:bodyPr wrap="square" rtlCol="0">
              <a:spAutoFit/>
            </a:bodyPr>
            <a:lstStyle/>
            <a:p>
              <a:endParaRPr lang="sk-SK" sz="2000" dirty="0"/>
            </a:p>
          </p:txBody>
        </p:sp>
      </p:grpSp>
      <p:sp>
        <p:nvSpPr>
          <p:cNvPr id="14" name="Zástupný symbol čísla snímky 13"/>
          <p:cNvSpPr>
            <a:spLocks noGrp="1"/>
          </p:cNvSpPr>
          <p:nvPr>
            <p:ph type="sldNum" sz="quarter" idx="12"/>
          </p:nvPr>
        </p:nvSpPr>
        <p:spPr/>
        <p:txBody>
          <a:bodyPr/>
          <a:lstStyle/>
          <a:p>
            <a:fld id="{DD56DC98-CE0B-47D6-A643-E64A1506BFDC}" type="slidenum">
              <a:rPr lang="sk-SK" smtClean="0"/>
              <a:pPr/>
              <a:t>2</a:t>
            </a:fld>
            <a:endParaRPr lang="sk-SK"/>
          </a:p>
        </p:txBody>
      </p:sp>
      <p:sp>
        <p:nvSpPr>
          <p:cNvPr id="15" name="Obdĺžnik 14"/>
          <p:cNvSpPr/>
          <p:nvPr/>
        </p:nvSpPr>
        <p:spPr>
          <a:xfrm>
            <a:off x="971600" y="2780928"/>
            <a:ext cx="4104456" cy="646331"/>
          </a:xfrm>
          <a:prstGeom prst="rect">
            <a:avLst/>
          </a:prstGeom>
        </p:spPr>
        <p:txBody>
          <a:bodyPr wrap="square">
            <a:spAutoFit/>
          </a:bodyPr>
          <a:lstStyle/>
          <a:p>
            <a:r>
              <a:rPr lang="sk-SK" dirty="0" err="1"/>
              <a:t>Gardnerove</a:t>
            </a:r>
            <a:r>
              <a:rPr lang="sk-SK" dirty="0"/>
              <a:t> – </a:t>
            </a:r>
            <a:r>
              <a:rPr lang="sk-SK" dirty="0" err="1"/>
              <a:t>Anderkovej</a:t>
            </a:r>
            <a:r>
              <a:rPr lang="sk-SK" dirty="0"/>
              <a:t> tipy inteligencií a kalibračná grupa svetelného spektra.</a:t>
            </a:r>
          </a:p>
        </p:txBody>
      </p:sp>
      <p:pic>
        <p:nvPicPr>
          <p:cNvPr id="3" name="Obrázok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59632" y="3356991"/>
            <a:ext cx="3312368" cy="3312369"/>
          </a:xfrm>
          <a:prstGeom prst="rect">
            <a:avLst/>
          </a:prstGeom>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D56DC98-CE0B-47D6-A643-E64A1506BFDC}" type="slidenum">
              <a:rPr lang="sk-SK" smtClean="0"/>
              <a:pPr/>
              <a:t>3</a:t>
            </a:fld>
            <a:endParaRPr lang="sk-SK"/>
          </a:p>
        </p:txBody>
      </p:sp>
      <p:sp>
        <p:nvSpPr>
          <p:cNvPr id="3" name="Obdĺžnik 2"/>
          <p:cNvSpPr/>
          <p:nvPr/>
        </p:nvSpPr>
        <p:spPr>
          <a:xfrm>
            <a:off x="323528" y="116632"/>
            <a:ext cx="8712968" cy="400110"/>
          </a:xfrm>
          <a:prstGeom prst="rect">
            <a:avLst/>
          </a:prstGeom>
        </p:spPr>
        <p:txBody>
          <a:bodyPr wrap="square">
            <a:spAutoFit/>
          </a:bodyPr>
          <a:lstStyle/>
          <a:p>
            <a:r>
              <a:rPr lang="sk-SK" sz="2000" b="1" dirty="0">
                <a:solidFill>
                  <a:srgbClr val="7030A0"/>
                </a:solidFill>
              </a:rPr>
              <a:t>Kalibračná grupa svetelného spektra</a:t>
            </a:r>
            <a:endParaRPr lang="sk-SK" sz="2000" dirty="0"/>
          </a:p>
        </p:txBody>
      </p:sp>
      <p:sp>
        <p:nvSpPr>
          <p:cNvPr id="6" name="Obdĺžnik 5"/>
          <p:cNvSpPr/>
          <p:nvPr/>
        </p:nvSpPr>
        <p:spPr>
          <a:xfrm>
            <a:off x="467544" y="630654"/>
            <a:ext cx="8208912" cy="6227346"/>
          </a:xfrm>
          <a:prstGeom prst="rect">
            <a:avLst/>
          </a:prstGeom>
        </p:spPr>
        <p:txBody>
          <a:bodyPr wrap="square">
            <a:spAutoFit/>
          </a:bodyPr>
          <a:lstStyle/>
          <a:p>
            <a:pPr>
              <a:spcBef>
                <a:spcPts val="400"/>
              </a:spcBef>
              <a:spcAft>
                <a:spcPts val="400"/>
              </a:spcAft>
              <a:buClr>
                <a:srgbClr val="7030A0"/>
              </a:buClr>
              <a:buFont typeface="Wingdings" pitchFamily="2" charset="2"/>
              <a:buChar char="Ø"/>
            </a:pPr>
            <a:r>
              <a:rPr lang="sk-SK" sz="1600" dirty="0"/>
              <a:t>„Biorytmus“ kalibračnej grupy svetelného spektra kalibruje jednoduché cukry v hrozne, ale aj na membránach buniek ľudského organizmu. V intenciách obrovskej membrány sa celá príroda podriaďuje diktátu aktuálnych silových polí.</a:t>
            </a:r>
          </a:p>
          <a:p>
            <a:pPr>
              <a:spcBef>
                <a:spcPts val="400"/>
              </a:spcBef>
              <a:spcAft>
                <a:spcPts val="400"/>
              </a:spcAft>
              <a:buClr>
                <a:srgbClr val="7030A0"/>
              </a:buClr>
              <a:buFont typeface="Wingdings" pitchFamily="2" charset="2"/>
              <a:buChar char="Ø"/>
            </a:pPr>
            <a:r>
              <a:rPr lang="sk-SK" sz="1600" dirty="0"/>
              <a:t>Dvadsaťšesťdimenzionálny kalibračný W+- a Z </a:t>
            </a:r>
            <a:r>
              <a:rPr lang="sk-SK" sz="1600" dirty="0" err="1"/>
              <a:t>bozón</a:t>
            </a:r>
            <a:r>
              <a:rPr lang="sk-SK" sz="1600" dirty="0"/>
              <a:t> predstavuje indigové silové pole slabých interakcií. Toto silové pole je také „sebestačné, že veľmi slabo </a:t>
            </a:r>
            <a:r>
              <a:rPr lang="sk-SK" sz="1600" dirty="0" err="1"/>
              <a:t>interaguje</a:t>
            </a:r>
            <a:r>
              <a:rPr lang="sk-SK" sz="1600" dirty="0"/>
              <a:t> so svojím okolím“. Reprezentuje inteligenciu osobnú – </a:t>
            </a:r>
            <a:r>
              <a:rPr lang="sk-SK" sz="1600" dirty="0" err="1"/>
              <a:t>intrapersonálnu</a:t>
            </a:r>
            <a:r>
              <a:rPr lang="sk-SK" sz="1600" dirty="0"/>
              <a:t>.</a:t>
            </a:r>
          </a:p>
          <a:p>
            <a:pPr>
              <a:spcBef>
                <a:spcPts val="400"/>
              </a:spcBef>
              <a:spcAft>
                <a:spcPts val="400"/>
              </a:spcAft>
              <a:buClr>
                <a:srgbClr val="7030A0"/>
              </a:buClr>
              <a:buFont typeface="Wingdings" pitchFamily="2" charset="2"/>
              <a:buChar char="Ø"/>
            </a:pPr>
            <a:r>
              <a:rPr lang="sk-SK" sz="1600" dirty="0"/>
              <a:t>Ultrafialové silové pole fotónov s mentálnou (duchovnou) inteligenciou, je elektromagnetickým silovým poľom </a:t>
            </a:r>
            <a:r>
              <a:rPr lang="sk-SK" sz="1600" dirty="0" err="1"/>
              <a:t>ergodicity</a:t>
            </a:r>
            <a:r>
              <a:rPr lang="sk-SK" sz="1600" dirty="0"/>
              <a:t> - zvnútornenia psychických kompetencií do humánnej inteligencie. </a:t>
            </a:r>
          </a:p>
          <a:p>
            <a:pPr>
              <a:spcBef>
                <a:spcPts val="400"/>
              </a:spcBef>
              <a:spcAft>
                <a:spcPts val="400"/>
              </a:spcAft>
              <a:buClr>
                <a:srgbClr val="7030A0"/>
              </a:buClr>
              <a:buFont typeface="Wingdings" pitchFamily="2" charset="2"/>
              <a:buChar char="Ø"/>
            </a:pPr>
            <a:r>
              <a:rPr lang="sk-SK" sz="1600" dirty="0"/>
              <a:t> Oranžová farba gravitačného silového poľa predstavuje inteligenciu </a:t>
            </a:r>
            <a:r>
              <a:rPr lang="sk-SK" sz="1600" dirty="0" err="1"/>
              <a:t>transpersonálnu</a:t>
            </a:r>
            <a:r>
              <a:rPr lang="sk-SK" sz="1600" dirty="0"/>
              <a:t> a </a:t>
            </a:r>
            <a:r>
              <a:rPr lang="sk-SK" sz="1600" dirty="0" err="1"/>
              <a:t>extrasenzorickú</a:t>
            </a:r>
            <a:r>
              <a:rPr lang="sk-SK" sz="1600" dirty="0"/>
              <a:t>, ktorá je spolu s gravitáciou čiernej diery základom </a:t>
            </a:r>
            <a:r>
              <a:rPr lang="sk-SK" sz="1600" dirty="0" err="1"/>
              <a:t>futurologických</a:t>
            </a:r>
            <a:r>
              <a:rPr lang="sk-SK" sz="1600" dirty="0"/>
              <a:t> vízií. Máme tým na mysli Einsteinovu horizontálnu a </a:t>
            </a:r>
            <a:r>
              <a:rPr lang="sk-SK" sz="1600" dirty="0" err="1"/>
              <a:t>Newtonovu</a:t>
            </a:r>
            <a:r>
              <a:rPr lang="sk-SK" sz="1600" dirty="0"/>
              <a:t> vertikálnu gravitáciu. Predstavuje </a:t>
            </a:r>
            <a:r>
              <a:rPr lang="sk-SK" sz="1600" dirty="0" err="1"/>
              <a:t>ergodicitu</a:t>
            </a:r>
            <a:r>
              <a:rPr lang="sk-SK" sz="1600" dirty="0"/>
              <a:t> – zvnútornenie všetkých silových polí. </a:t>
            </a:r>
          </a:p>
          <a:p>
            <a:pPr>
              <a:spcBef>
                <a:spcPts val="400"/>
              </a:spcBef>
              <a:spcAft>
                <a:spcPts val="400"/>
              </a:spcAft>
              <a:buClr>
                <a:srgbClr val="7030A0"/>
              </a:buClr>
              <a:buFont typeface="Wingdings" pitchFamily="2" charset="2"/>
              <a:buChar char="Ø"/>
            </a:pPr>
            <a:r>
              <a:rPr lang="sk-SK" sz="1600" dirty="0"/>
              <a:t> </a:t>
            </a:r>
            <a:r>
              <a:rPr lang="sk-SK" sz="1600" dirty="0" err="1"/>
              <a:t>Gluóny</a:t>
            </a:r>
            <a:r>
              <a:rPr lang="sk-SK" sz="1600" dirty="0"/>
              <a:t> zelenej, červenej a modrej farby majú neviditeľné náprotivky. Žlté silové pole, kopírujúce molekulu vzduchu O2, si požičalo svoj náprotivok od W+- a Z </a:t>
            </a:r>
            <a:r>
              <a:rPr lang="sk-SK" sz="1600" dirty="0" err="1"/>
              <a:t>bozónu</a:t>
            </a:r>
            <a:r>
              <a:rPr lang="sk-SK" sz="1600" dirty="0"/>
              <a:t>, takže silné interakcie predstavujú v kalibračnej grupe osem </a:t>
            </a:r>
            <a:r>
              <a:rPr lang="sk-SK" sz="1600" dirty="0" err="1"/>
              <a:t>gluónov</a:t>
            </a:r>
            <a:r>
              <a:rPr lang="sk-SK" sz="1600" dirty="0"/>
              <a:t> a jeden </a:t>
            </a:r>
            <a:r>
              <a:rPr lang="sk-SK" sz="1600" dirty="0" err="1"/>
              <a:t>bozón</a:t>
            </a:r>
            <a:r>
              <a:rPr lang="sk-SK" sz="1600" dirty="0"/>
              <a:t>. Predstavujú inteligencie pravej a ľavej hemisféry mozgu, fyzickú športovú a tvorivú, rečovú a hudobnú, logicko-matematickú a zrakovo-priestorovú a poslednou dvojicou je  interpersonálna sociálna a environmentálna inteligencia.</a:t>
            </a:r>
          </a:p>
          <a:p>
            <a:pPr>
              <a:spcBef>
                <a:spcPts val="400"/>
              </a:spcBef>
              <a:spcAft>
                <a:spcPts val="400"/>
              </a:spcAft>
              <a:buClr>
                <a:srgbClr val="7030A0"/>
              </a:buClr>
              <a:buFont typeface="Wingdings" pitchFamily="2" charset="2"/>
              <a:buChar char="Ø"/>
            </a:pPr>
            <a:r>
              <a:rPr lang="sk-SK" sz="1600" dirty="0"/>
              <a:t> Kvôli názornému vyjadreniu a správnemu pochopeniu vývinového procesu sme vybrali výrazných reprezentantov jednotlivých inteligencií. Tou poslednou bude inteligencia </a:t>
            </a:r>
            <a:r>
              <a:rPr lang="sk-SK" sz="1600" dirty="0" err="1"/>
              <a:t>transpersonálna</a:t>
            </a:r>
            <a:r>
              <a:rPr lang="sk-SK" sz="1600" dirty="0"/>
              <a:t> a </a:t>
            </a:r>
            <a:r>
              <a:rPr lang="sk-SK" sz="1600" dirty="0" err="1"/>
              <a:t>extrasenzorická</a:t>
            </a:r>
            <a:r>
              <a:rPr lang="sk-SK" sz="1600" dirty="0"/>
              <a:t>, ktorá je základom </a:t>
            </a:r>
            <a:r>
              <a:rPr lang="sk-SK" sz="1600" dirty="0" err="1"/>
              <a:t>futurologických</a:t>
            </a:r>
            <a:r>
              <a:rPr lang="sk-SK" sz="1600" dirty="0"/>
              <a:t> vízií.</a:t>
            </a:r>
          </a:p>
          <a:p>
            <a:pPr>
              <a:spcBef>
                <a:spcPts val="400"/>
              </a:spcBef>
              <a:spcAft>
                <a:spcPts val="400"/>
              </a:spcAft>
              <a:buClr>
                <a:srgbClr val="7030A0"/>
              </a:buClr>
              <a:buFont typeface="Wingdings" pitchFamily="2" charset="2"/>
              <a:buChar char="Ø"/>
            </a:pPr>
            <a:endParaRPr lang="sk-SK"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pPr algn="l"/>
            <a:r>
              <a:rPr lang="sk-SK" dirty="0" err="1">
                <a:solidFill>
                  <a:srgbClr val="7030A0"/>
                </a:solidFill>
              </a:rPr>
              <a:t>Karl</a:t>
            </a:r>
            <a:r>
              <a:rPr lang="sk-SK" dirty="0">
                <a:solidFill>
                  <a:srgbClr val="7030A0"/>
                </a:solidFill>
              </a:rPr>
              <a:t> </a:t>
            </a:r>
            <a:r>
              <a:rPr lang="sk-SK" dirty="0" err="1">
                <a:solidFill>
                  <a:srgbClr val="7030A0"/>
                </a:solidFill>
              </a:rPr>
              <a:t>Heinrich</a:t>
            </a:r>
            <a:r>
              <a:rPr lang="sk-SK" dirty="0">
                <a:solidFill>
                  <a:srgbClr val="7030A0"/>
                </a:solidFill>
              </a:rPr>
              <a:t> Marx, 5.5.1818</a:t>
            </a:r>
          </a:p>
        </p:txBody>
      </p:sp>
      <p:sp>
        <p:nvSpPr>
          <p:cNvPr id="3" name="Zástupný symbol obsahu 2"/>
          <p:cNvSpPr>
            <a:spLocks noGrp="1"/>
          </p:cNvSpPr>
          <p:nvPr>
            <p:ph idx="1"/>
          </p:nvPr>
        </p:nvSpPr>
        <p:spPr>
          <a:xfrm>
            <a:off x="467544" y="1124744"/>
            <a:ext cx="8229600" cy="5400600"/>
          </a:xfrm>
          <a:ln cmpd="thickThin">
            <a:noFill/>
          </a:ln>
        </p:spPr>
        <p:txBody>
          <a:bodyPr>
            <a:noAutofit/>
          </a:bodyPr>
          <a:lstStyle/>
          <a:p>
            <a:pPr>
              <a:spcBef>
                <a:spcPts val="400"/>
              </a:spcBef>
              <a:spcAft>
                <a:spcPts val="400"/>
              </a:spcAft>
              <a:buClr>
                <a:srgbClr val="7030A0"/>
              </a:buClr>
              <a:buFont typeface="Wingdings" pitchFamily="2" charset="2"/>
              <a:buChar char="Ø"/>
            </a:pPr>
            <a:r>
              <a:rPr lang="sk-SK" sz="2000" dirty="0"/>
              <a:t>Predstavujeme Vám vývinový graf Karla </a:t>
            </a:r>
            <a:r>
              <a:rPr lang="sk-SK" sz="2000" dirty="0" err="1"/>
              <a:t>Heinricha</a:t>
            </a:r>
            <a:r>
              <a:rPr lang="sk-SK" sz="2000" dirty="0"/>
              <a:t> Marxa, nemeckého filozofa, ekonóma, historika, novinára, ideológa a sociológa. Tento graf vytvára vplyv silových polí denných, mesačných, ročných, sedemročných, </a:t>
            </a:r>
            <a:r>
              <a:rPr lang="sk-SK" sz="2000" dirty="0" err="1"/>
              <a:t>páťdesiatročných</a:t>
            </a:r>
            <a:r>
              <a:rPr lang="sk-SK" sz="2000" dirty="0"/>
              <a:t> cyklov a tristopäťdesiatštyriročného cyklu podobne ako sedem oktáv temperovaného klavíra vytvára hudbu. </a:t>
            </a:r>
          </a:p>
          <a:p>
            <a:pPr>
              <a:spcBef>
                <a:spcPts val="400"/>
              </a:spcBef>
              <a:spcAft>
                <a:spcPts val="400"/>
              </a:spcAft>
              <a:buClr>
                <a:srgbClr val="7030A0"/>
              </a:buClr>
              <a:buFont typeface="Wingdings" pitchFamily="2" charset="2"/>
              <a:buChar char="Ø"/>
            </a:pPr>
            <a:endParaRPr lang="sk-SK" sz="2000" dirty="0"/>
          </a:p>
          <a:p>
            <a:pPr>
              <a:spcBef>
                <a:spcPts val="400"/>
              </a:spcBef>
              <a:spcAft>
                <a:spcPts val="400"/>
              </a:spcAft>
              <a:buClr>
                <a:srgbClr val="7030A0"/>
              </a:buClr>
              <a:buFont typeface="Wingdings" pitchFamily="2" charset="2"/>
              <a:buChar char="Ø"/>
            </a:pPr>
            <a:endParaRPr lang="sk-SK" sz="2000" dirty="0"/>
          </a:p>
          <a:p>
            <a:pPr>
              <a:spcBef>
                <a:spcPts val="400"/>
              </a:spcBef>
              <a:spcAft>
                <a:spcPts val="400"/>
              </a:spcAft>
              <a:buClr>
                <a:srgbClr val="7030A0"/>
              </a:buClr>
              <a:buFont typeface="Wingdings" pitchFamily="2" charset="2"/>
              <a:buChar char="Ø"/>
            </a:pPr>
            <a:endParaRPr lang="sk-SK" sz="2000" dirty="0"/>
          </a:p>
          <a:p>
            <a:pPr marL="0" indent="0">
              <a:spcBef>
                <a:spcPts val="400"/>
              </a:spcBef>
              <a:spcAft>
                <a:spcPts val="400"/>
              </a:spcAft>
              <a:buClr>
                <a:srgbClr val="7030A0"/>
              </a:buClr>
              <a:buNone/>
            </a:pPr>
            <a:endParaRPr lang="sk-SK" sz="2000" dirty="0"/>
          </a:p>
          <a:p>
            <a:pPr>
              <a:spcBef>
                <a:spcPts val="400"/>
              </a:spcBef>
              <a:spcAft>
                <a:spcPts val="400"/>
              </a:spcAft>
              <a:buClr>
                <a:srgbClr val="7030A0"/>
              </a:buClr>
              <a:buNone/>
            </a:pPr>
            <a:r>
              <a:rPr lang="sk-SK" sz="1400" dirty="0"/>
              <a:t>        </a:t>
            </a:r>
          </a:p>
          <a:p>
            <a:pPr>
              <a:spcBef>
                <a:spcPts val="400"/>
              </a:spcBef>
              <a:spcAft>
                <a:spcPts val="400"/>
              </a:spcAft>
              <a:buClr>
                <a:srgbClr val="7030A0"/>
              </a:buClr>
              <a:buNone/>
            </a:pPr>
            <a:endParaRPr lang="sk-SK" sz="1400" dirty="0"/>
          </a:p>
          <a:p>
            <a:pPr>
              <a:spcBef>
                <a:spcPts val="400"/>
              </a:spcBef>
              <a:spcAft>
                <a:spcPts val="400"/>
              </a:spcAft>
              <a:buClr>
                <a:srgbClr val="7030A0"/>
              </a:buClr>
              <a:buNone/>
            </a:pPr>
            <a:endParaRPr lang="sk-SK" sz="1400" dirty="0"/>
          </a:p>
          <a:p>
            <a:pPr algn="just">
              <a:spcBef>
                <a:spcPts val="400"/>
              </a:spcBef>
              <a:spcAft>
                <a:spcPts val="400"/>
              </a:spcAft>
              <a:buClr>
                <a:srgbClr val="7030A0"/>
              </a:buClr>
              <a:buNone/>
            </a:pPr>
            <a:r>
              <a:rPr lang="sk-SK" sz="1400" dirty="0"/>
              <a:t>         Každé silové pole obsahuje určitú filozofiu života. Indigové silové pole je jedinečné svojím začiatkom. Klávesnica temperovaného klavíra začína a končí klávesom A, ktorý predstavuje indigové silové pole  infračerveného a ultrafialového spektra. Z 88 klávesov iba 7 uprostred klaviatúry je viditeľné svetlo. </a:t>
            </a:r>
          </a:p>
          <a:p>
            <a:pPr algn="just">
              <a:spcBef>
                <a:spcPts val="400"/>
              </a:spcBef>
              <a:spcAft>
                <a:spcPts val="400"/>
              </a:spcAft>
              <a:buClr>
                <a:srgbClr val="7030A0"/>
              </a:buClr>
              <a:buNone/>
            </a:pPr>
            <a:r>
              <a:rPr lang="sk-SK" sz="1400" dirty="0"/>
              <a:t>         Vo  svojom grafe má Marx výrazné červené silové pole bojovníka, fialové pole humánnej inteligencie, </a:t>
            </a:r>
            <a:r>
              <a:rPr lang="sk-SK" sz="1400" dirty="0" smtClean="0"/>
              <a:t>  </a:t>
            </a:r>
            <a:r>
              <a:rPr lang="sk-SK" sz="1400" dirty="0"/>
              <a:t>oranžové </a:t>
            </a:r>
            <a:r>
              <a:rPr lang="sk-SK" sz="1400" dirty="0" err="1"/>
              <a:t>futurologické</a:t>
            </a:r>
            <a:r>
              <a:rPr lang="sk-SK" sz="1400" dirty="0"/>
              <a:t> silové pole. Ale práve kvôli základnému indigovému silovému poľu osobnej inteligencie, ktoré predstavuje začiatok, sa budeme k Marxovej filozofii cyklicky vracať. </a:t>
            </a:r>
          </a:p>
          <a:p>
            <a:pPr>
              <a:spcBef>
                <a:spcPts val="400"/>
              </a:spcBef>
              <a:spcAft>
                <a:spcPts val="400"/>
              </a:spcAft>
              <a:buClr>
                <a:srgbClr val="7030A0"/>
              </a:buClr>
              <a:buFont typeface="Wingdings" pitchFamily="2" charset="2"/>
              <a:buChar char="Ø"/>
            </a:pPr>
            <a:endParaRPr lang="sk-SK" sz="2000" dirty="0"/>
          </a:p>
        </p:txBody>
      </p:sp>
      <p:sp>
        <p:nvSpPr>
          <p:cNvPr id="4" name="Zástupný symbol čísla snímky 3"/>
          <p:cNvSpPr>
            <a:spLocks noGrp="1"/>
          </p:cNvSpPr>
          <p:nvPr>
            <p:ph type="sldNum" sz="quarter" idx="12"/>
          </p:nvPr>
        </p:nvSpPr>
        <p:spPr/>
        <p:txBody>
          <a:bodyPr/>
          <a:lstStyle/>
          <a:p>
            <a:fld id="{DD56DC98-CE0B-47D6-A643-E64A1506BFDC}" type="slidenum">
              <a:rPr lang="sk-SK" smtClean="0"/>
              <a:pPr/>
              <a:t>4</a:t>
            </a:fld>
            <a:endParaRPr lang="sk-SK" dirty="0"/>
          </a:p>
        </p:txBody>
      </p:sp>
      <p:pic>
        <p:nvPicPr>
          <p:cNvPr id="1026" name="Picture 2" descr="C:\Users\doma\Desktop\Pramene futurológie - prednáška\KarlMarxPortrait.jpg"/>
          <p:cNvPicPr>
            <a:picLocks noChangeAspect="1" noChangeArrowheads="1"/>
          </p:cNvPicPr>
          <p:nvPr/>
        </p:nvPicPr>
        <p:blipFill>
          <a:blip r:embed="rId2" cstate="print"/>
          <a:srcRect/>
          <a:stretch>
            <a:fillRect/>
          </a:stretch>
        </p:blipFill>
        <p:spPr bwMode="auto">
          <a:xfrm>
            <a:off x="899592" y="2852936"/>
            <a:ext cx="1656184" cy="2088232"/>
          </a:xfrm>
          <a:prstGeom prst="rect">
            <a:avLst/>
          </a:prstGeom>
          <a:noFill/>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55776" y="2863806"/>
            <a:ext cx="5256584" cy="21602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type="title"/>
          </p:nvPr>
        </p:nvSpPr>
        <p:spPr>
          <a:xfrm>
            <a:off x="467544" y="260648"/>
            <a:ext cx="8229600" cy="1143000"/>
          </a:xfrm>
        </p:spPr>
        <p:txBody>
          <a:bodyPr>
            <a:normAutofit/>
          </a:bodyPr>
          <a:lstStyle/>
          <a:p>
            <a:pPr algn="l"/>
            <a:r>
              <a:rPr lang="sk-SK" dirty="0" err="1">
                <a:solidFill>
                  <a:srgbClr val="7030A0"/>
                </a:solidFill>
              </a:rPr>
              <a:t>Stephen</a:t>
            </a:r>
            <a:r>
              <a:rPr lang="sk-SK" dirty="0">
                <a:solidFill>
                  <a:srgbClr val="7030A0"/>
                </a:solidFill>
              </a:rPr>
              <a:t> </a:t>
            </a:r>
            <a:r>
              <a:rPr lang="sk-SK" dirty="0" err="1">
                <a:solidFill>
                  <a:srgbClr val="7030A0"/>
                </a:solidFill>
              </a:rPr>
              <a:t>Hawking</a:t>
            </a:r>
            <a:r>
              <a:rPr lang="sk-SK" dirty="0">
                <a:solidFill>
                  <a:srgbClr val="7030A0"/>
                </a:solidFill>
              </a:rPr>
              <a:t>, 8.1.1942</a:t>
            </a:r>
          </a:p>
        </p:txBody>
      </p:sp>
      <p:sp>
        <p:nvSpPr>
          <p:cNvPr id="8" name="Zástupný symbol obsahu 2"/>
          <p:cNvSpPr>
            <a:spLocks noGrp="1"/>
          </p:cNvSpPr>
          <p:nvPr>
            <p:ph idx="1"/>
          </p:nvPr>
        </p:nvSpPr>
        <p:spPr>
          <a:xfrm>
            <a:off x="107504" y="1340768"/>
            <a:ext cx="8229600" cy="5112568"/>
          </a:xfrm>
          <a:ln cmpd="thickThin">
            <a:noFill/>
          </a:ln>
        </p:spPr>
        <p:txBody>
          <a:bodyPr>
            <a:noAutofit/>
          </a:bodyPr>
          <a:lstStyle/>
          <a:p>
            <a:pPr>
              <a:spcBef>
                <a:spcPts val="400"/>
              </a:spcBef>
              <a:spcAft>
                <a:spcPts val="400"/>
              </a:spcAft>
              <a:buClr>
                <a:srgbClr val="7030A0"/>
              </a:buClr>
              <a:buFont typeface="Wingdings" pitchFamily="2" charset="2"/>
              <a:buChar char="Ø"/>
            </a:pPr>
            <a:r>
              <a:rPr lang="sk-SK" sz="2000" dirty="0"/>
              <a:t>Najvýznamnejší anglický teoretický fyzik a matematik. </a:t>
            </a:r>
          </a:p>
          <a:p>
            <a:pPr>
              <a:spcBef>
                <a:spcPts val="400"/>
              </a:spcBef>
              <a:spcAft>
                <a:spcPts val="400"/>
              </a:spcAft>
              <a:buClr>
                <a:srgbClr val="7030A0"/>
              </a:buClr>
              <a:buFont typeface="Wingdings" pitchFamily="2" charset="2"/>
              <a:buChar char="Ø"/>
            </a:pPr>
            <a:endParaRPr lang="sk-SK" sz="2000" dirty="0"/>
          </a:p>
          <a:p>
            <a:pPr>
              <a:spcBef>
                <a:spcPts val="400"/>
              </a:spcBef>
              <a:spcAft>
                <a:spcPts val="400"/>
              </a:spcAft>
              <a:buClr>
                <a:srgbClr val="7030A0"/>
              </a:buClr>
              <a:buNone/>
            </a:pPr>
            <a:endParaRPr lang="sk-SK" sz="2000" dirty="0"/>
          </a:p>
        </p:txBody>
      </p:sp>
      <p:sp>
        <p:nvSpPr>
          <p:cNvPr id="9" name="Zástupný symbol čísla snímky 8"/>
          <p:cNvSpPr>
            <a:spLocks noGrp="1"/>
          </p:cNvSpPr>
          <p:nvPr>
            <p:ph type="sldNum" sz="quarter" idx="12"/>
          </p:nvPr>
        </p:nvSpPr>
        <p:spPr/>
        <p:txBody>
          <a:bodyPr/>
          <a:lstStyle/>
          <a:p>
            <a:fld id="{DD56DC98-CE0B-47D6-A643-E64A1506BFDC}" type="slidenum">
              <a:rPr lang="sk-SK" smtClean="0"/>
              <a:pPr/>
              <a:t>5</a:t>
            </a:fld>
            <a:endParaRPr lang="sk-SK"/>
          </a:p>
        </p:txBody>
      </p:sp>
      <p:pic>
        <p:nvPicPr>
          <p:cNvPr id="2050" name="Picture 2" descr="C:\Users\doma\Desktop\Stephen-Hawking-387288[1].jpg"/>
          <p:cNvPicPr>
            <a:picLocks noChangeAspect="1" noChangeArrowheads="1"/>
          </p:cNvPicPr>
          <p:nvPr/>
        </p:nvPicPr>
        <p:blipFill>
          <a:blip r:embed="rId3" cstate="print"/>
          <a:srcRect/>
          <a:stretch>
            <a:fillRect/>
          </a:stretch>
        </p:blipFill>
        <p:spPr bwMode="auto">
          <a:xfrm>
            <a:off x="611560" y="1916832"/>
            <a:ext cx="2160240" cy="2304256"/>
          </a:xfrm>
          <a:prstGeom prst="rect">
            <a:avLst/>
          </a:prstGeom>
          <a:noFill/>
        </p:spPr>
      </p:pic>
      <p:pic>
        <p:nvPicPr>
          <p:cNvPr id="3" name="Obrázok 2"/>
          <p:cNvPicPr>
            <a:picLocks noChangeAspect="1"/>
          </p:cNvPicPr>
          <p:nvPr/>
        </p:nvPicPr>
        <p:blipFill>
          <a:blip r:embed="rId4" cstate="print"/>
          <a:stretch>
            <a:fillRect/>
          </a:stretch>
        </p:blipFill>
        <p:spPr>
          <a:xfrm>
            <a:off x="3059832" y="1955758"/>
            <a:ext cx="5112568" cy="2285469"/>
          </a:xfrm>
          <a:prstGeom prst="rect">
            <a:avLst/>
          </a:prstGeom>
        </p:spPr>
      </p:pic>
      <p:sp>
        <p:nvSpPr>
          <p:cNvPr id="7" name="Obdĺžnik 6"/>
          <p:cNvSpPr/>
          <p:nvPr/>
        </p:nvSpPr>
        <p:spPr>
          <a:xfrm>
            <a:off x="251520" y="4365104"/>
            <a:ext cx="8496944" cy="2677656"/>
          </a:xfrm>
          <a:prstGeom prst="rect">
            <a:avLst/>
          </a:prstGeom>
        </p:spPr>
        <p:txBody>
          <a:bodyPr wrap="square">
            <a:spAutoFit/>
          </a:bodyPr>
          <a:lstStyle/>
          <a:p>
            <a:pPr algn="just"/>
            <a:r>
              <a:rPr lang="sk-SK" sz="1400" dirty="0"/>
              <a:t>Genialita </a:t>
            </a:r>
            <a:r>
              <a:rPr lang="sk-SK" sz="1400" dirty="0" err="1"/>
              <a:t>Stephena</a:t>
            </a:r>
            <a:r>
              <a:rPr lang="sk-SK" sz="1400" dirty="0"/>
              <a:t> </a:t>
            </a:r>
            <a:r>
              <a:rPr lang="sk-SK" sz="1400" dirty="0" err="1"/>
              <a:t>Hawkinga</a:t>
            </a:r>
            <a:r>
              <a:rPr lang="sk-SK" sz="1400" dirty="0"/>
              <a:t>, ale aj jeho zdravotný stav, spočíva v silových poliach, ktoré sa zapísali na membrány buniek pri jeho narodení. Hovoríme tu aj o jeho vrodených inteligenciách, znázornených vo vývinovom grafe. Vo fialovom silovom poli sú zvnútornené inteligencie zeleného, žltého, červeného a modrého silového poľa, vrátane ich neviditeľných náprotivkov ako </a:t>
            </a:r>
            <a:r>
              <a:rPr lang="sk-SK" sz="1400" dirty="0" err="1"/>
              <a:t>ergodický</a:t>
            </a:r>
            <a:r>
              <a:rPr lang="sk-SK" sz="1400" dirty="0"/>
              <a:t> proces psychických inteligencií. Tieto spolu tvoria humánnu zložku jeho životnej filozofie. Zároveň však dávajú srdcu dostatok energie, ktoré musí krvným </a:t>
            </a:r>
            <a:r>
              <a:rPr lang="sk-SK" sz="1400" dirty="0" err="1"/>
              <a:t>riečišťom</a:t>
            </a:r>
            <a:r>
              <a:rPr lang="sk-SK" sz="1400" dirty="0"/>
              <a:t> poháňať krv hustú ako láva.  Obe silové polia majú v podstate elektromagnetický náboj pevných látok. Práve tie vyvolali laterálnu sklerózu organizmu.  Zelené pole v </a:t>
            </a:r>
            <a:r>
              <a:rPr lang="sk-SK" sz="1400" dirty="0" err="1"/>
              <a:t>antropo-metrickom</a:t>
            </a:r>
            <a:r>
              <a:rPr lang="sk-SK" sz="1400" dirty="0"/>
              <a:t> meraní  Ivana Drobného predstavuje ruky a ultrafialové vpadnutý hrudník. Tie sú výrazným prvkom jeho fyzického </a:t>
            </a:r>
            <a:r>
              <a:rPr lang="sk-SK" sz="1400" dirty="0" err="1"/>
              <a:t>vzľadu</a:t>
            </a:r>
            <a:r>
              <a:rPr lang="sk-SK" sz="1400" dirty="0"/>
              <a:t>. Kvôli zelenému silovému poľu </a:t>
            </a:r>
            <a:r>
              <a:rPr lang="sk-SK" sz="1400" dirty="0" err="1"/>
              <a:t>archetypu</a:t>
            </a:r>
            <a:r>
              <a:rPr lang="sk-SK" sz="1400" dirty="0"/>
              <a:t> individualizácie jeho osobnosti sme ho zaradili do tejto kategórie, hoci právom patrí aj do kategórie </a:t>
            </a:r>
            <a:r>
              <a:rPr lang="sk-SK" sz="1400" dirty="0" err="1"/>
              <a:t>archetypu</a:t>
            </a:r>
            <a:r>
              <a:rPr lang="sk-SK" sz="1400" dirty="0"/>
              <a:t> </a:t>
            </a:r>
            <a:r>
              <a:rPr lang="sk-SK" sz="1400" dirty="0" err="1"/>
              <a:t>das</a:t>
            </a:r>
            <a:r>
              <a:rPr lang="sk-SK" sz="1400" dirty="0"/>
              <a:t> </a:t>
            </a:r>
            <a:r>
              <a:rPr lang="sk-SK" sz="1400" dirty="0" err="1"/>
              <a:t>selbst</a:t>
            </a:r>
            <a:r>
              <a:rPr lang="sk-SK" sz="1400" dirty="0"/>
              <a:t> – hlbší stred, čo je silové pole humánnej inteligencie.  Nauč</a:t>
            </a:r>
            <a:r>
              <a:rPr lang="sk-SK" sz="1400" b="1" dirty="0"/>
              <a:t>il</a:t>
            </a:r>
            <a:r>
              <a:rPr lang="sk-SK" sz="1400" dirty="0"/>
              <a:t>i sme sa hľadať genialitu v optimálnosti. Táto však spočíva na hranici  ľudskej existencie. </a:t>
            </a:r>
          </a:p>
          <a:p>
            <a:r>
              <a:rPr lang="sk-SK" sz="1400" dirty="0"/>
              <a:t>  </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D56DC98-CE0B-47D6-A643-E64A1506BFDC}" type="slidenum">
              <a:rPr lang="sk-SK" smtClean="0"/>
              <a:pPr/>
              <a:t>6</a:t>
            </a:fld>
            <a:endParaRPr lang="sk-SK"/>
          </a:p>
        </p:txBody>
      </p:sp>
      <p:sp>
        <p:nvSpPr>
          <p:cNvPr id="4" name="Obdĺžnik 3"/>
          <p:cNvSpPr/>
          <p:nvPr/>
        </p:nvSpPr>
        <p:spPr>
          <a:xfrm>
            <a:off x="323528" y="260648"/>
            <a:ext cx="6264696" cy="769441"/>
          </a:xfrm>
          <a:prstGeom prst="rect">
            <a:avLst/>
          </a:prstGeom>
        </p:spPr>
        <p:txBody>
          <a:bodyPr wrap="square">
            <a:spAutoFit/>
          </a:bodyPr>
          <a:lstStyle/>
          <a:p>
            <a:r>
              <a:rPr lang="sk-SK" sz="4400" dirty="0">
                <a:solidFill>
                  <a:srgbClr val="7030A0"/>
                </a:solidFill>
              </a:rPr>
              <a:t>Marián Varga, 29.1.1947</a:t>
            </a:r>
            <a:endParaRPr lang="sk-SK" sz="4400" dirty="0"/>
          </a:p>
        </p:txBody>
      </p:sp>
      <p:pic>
        <p:nvPicPr>
          <p:cNvPr id="2050" name="Picture 2" descr="C:\Users\doma\Desktop\Pramene futurológie - prednáška\230px-Marian_Varga_2010-11.jpg"/>
          <p:cNvPicPr>
            <a:picLocks noChangeAspect="1" noChangeArrowheads="1"/>
          </p:cNvPicPr>
          <p:nvPr/>
        </p:nvPicPr>
        <p:blipFill>
          <a:blip r:embed="rId2" cstate="print"/>
          <a:srcRect/>
          <a:stretch>
            <a:fillRect/>
          </a:stretch>
        </p:blipFill>
        <p:spPr bwMode="auto">
          <a:xfrm>
            <a:off x="683568" y="1556792"/>
            <a:ext cx="1944216" cy="2376264"/>
          </a:xfrm>
          <a:prstGeom prst="rect">
            <a:avLst/>
          </a:prstGeom>
          <a:noFill/>
        </p:spPr>
      </p:pic>
      <p:sp>
        <p:nvSpPr>
          <p:cNvPr id="6" name="Obdĺžnik 5"/>
          <p:cNvSpPr/>
          <p:nvPr/>
        </p:nvSpPr>
        <p:spPr>
          <a:xfrm>
            <a:off x="467544" y="1052737"/>
            <a:ext cx="6390456" cy="369332"/>
          </a:xfrm>
          <a:prstGeom prst="rect">
            <a:avLst/>
          </a:prstGeom>
        </p:spPr>
        <p:txBody>
          <a:bodyPr wrap="square">
            <a:spAutoFit/>
          </a:bodyPr>
          <a:lstStyle/>
          <a:p>
            <a:pPr>
              <a:spcBef>
                <a:spcPts val="400"/>
              </a:spcBef>
              <a:spcAft>
                <a:spcPts val="400"/>
              </a:spcAft>
              <a:buClr>
                <a:srgbClr val="7030A0"/>
              </a:buClr>
              <a:buFont typeface="Wingdings" pitchFamily="2" charset="2"/>
              <a:buChar char="Ø"/>
            </a:pPr>
            <a:r>
              <a:rPr lang="sk-SK" dirty="0"/>
              <a:t>Slovenský fenomenálny hudobník a hudobný skladateľ. </a:t>
            </a:r>
          </a:p>
        </p:txBody>
      </p:sp>
      <p:pic>
        <p:nvPicPr>
          <p:cNvPr id="3" name="Obrázok 2"/>
          <p:cNvPicPr>
            <a:picLocks noChangeAspect="1"/>
          </p:cNvPicPr>
          <p:nvPr/>
        </p:nvPicPr>
        <p:blipFill>
          <a:blip r:embed="rId3" cstate="print"/>
          <a:stretch>
            <a:fillRect/>
          </a:stretch>
        </p:blipFill>
        <p:spPr>
          <a:xfrm>
            <a:off x="3195638" y="1556792"/>
            <a:ext cx="4968552" cy="2452918"/>
          </a:xfrm>
          <a:prstGeom prst="rect">
            <a:avLst/>
          </a:prstGeom>
        </p:spPr>
      </p:pic>
      <p:sp>
        <p:nvSpPr>
          <p:cNvPr id="7" name="Obdĺžnik 6"/>
          <p:cNvSpPr/>
          <p:nvPr/>
        </p:nvSpPr>
        <p:spPr>
          <a:xfrm>
            <a:off x="539552" y="4221088"/>
            <a:ext cx="8136904" cy="3016210"/>
          </a:xfrm>
          <a:prstGeom prst="rect">
            <a:avLst/>
          </a:prstGeom>
        </p:spPr>
        <p:txBody>
          <a:bodyPr wrap="square">
            <a:spAutoFit/>
          </a:bodyPr>
          <a:lstStyle/>
          <a:p>
            <a:pPr algn="just"/>
            <a:r>
              <a:rPr lang="sk-SK" sz="1400" dirty="0"/>
              <a:t>Od šiestich rokov  navštevoval Ľudovú školu umenia a paralelne bral súkromné hodiny kompozície u profesora Jána </a:t>
            </a:r>
            <a:r>
              <a:rPr lang="sk-SK" sz="1400" dirty="0" err="1"/>
              <a:t>Cikkera</a:t>
            </a:r>
            <a:r>
              <a:rPr lang="sk-SK" sz="1400" dirty="0"/>
              <a:t>.  Neskôr sa stal žiakom bratislavského konzervatória, kde študoval klavír u Romana </a:t>
            </a:r>
            <a:r>
              <a:rPr lang="sk-SK" sz="1400" dirty="0" err="1"/>
              <a:t>Bergera</a:t>
            </a:r>
            <a:r>
              <a:rPr lang="sk-SK" sz="1400" dirty="0"/>
              <a:t> a kompozíciu u Andreja </a:t>
            </a:r>
            <a:r>
              <a:rPr lang="sk-SK" sz="1400" dirty="0" err="1"/>
              <a:t>Očenáša</a:t>
            </a:r>
            <a:r>
              <a:rPr lang="sk-SK" sz="1400" dirty="0"/>
              <a:t>. </a:t>
            </a:r>
          </a:p>
          <a:p>
            <a:pPr algn="just"/>
            <a:r>
              <a:rPr lang="sk-SK" sz="1400" dirty="0"/>
              <a:t>Jeho vrodená hudobná inteligencia je vo vývinovom grafe dominantnou zložkou. Je iniciovaná aj vonkajšími sedemročnými cyklami od roku 1944 do roku 1950 a od roku 1994 do roku 2000. Je podporovaná hlavne, päťdesiatročným cyklom žltého silového poľa, ktoré bude formovať filozofiu doby od roku 1980  do roku 2029</a:t>
            </a:r>
            <a:r>
              <a:rPr lang="sk-SK" dirty="0"/>
              <a:t>. </a:t>
            </a:r>
          </a:p>
          <a:p>
            <a:pPr algn="just"/>
            <a:endParaRPr lang="sk-SK" dirty="0"/>
          </a:p>
          <a:p>
            <a:pPr algn="just"/>
            <a:r>
              <a:rPr lang="sk-SK" sz="1400" dirty="0"/>
              <a:t>Táto doba 50-ročného cyklu žltej farby svetelného spektra je veľmi zložitá. Je charakterizovaná troma silovými poľami v tak náročných filozofických vzťahoch, kde možno dobro zamieňať za zlo. Je sprevádzaná vášňami závislostí všetkých druhov. Nie nadarmo </a:t>
            </a:r>
            <a:r>
              <a:rPr lang="sk-SK" sz="1400" dirty="0" err="1"/>
              <a:t>Carl</a:t>
            </a:r>
            <a:r>
              <a:rPr lang="sk-SK" sz="1400" dirty="0"/>
              <a:t> </a:t>
            </a:r>
            <a:r>
              <a:rPr lang="sk-SK" sz="1400" dirty="0" err="1"/>
              <a:t>Gustav</a:t>
            </a:r>
            <a:r>
              <a:rPr lang="sk-SK" sz="1400" dirty="0"/>
              <a:t> </a:t>
            </a:r>
            <a:r>
              <a:rPr lang="sk-SK" sz="1400" dirty="0" err="1"/>
              <a:t>Jung</a:t>
            </a:r>
            <a:r>
              <a:rPr lang="sk-SK" sz="1400" dirty="0"/>
              <a:t> nazval tento </a:t>
            </a:r>
            <a:r>
              <a:rPr lang="sk-SK" sz="1400" dirty="0" err="1"/>
              <a:t>archetyp</a:t>
            </a:r>
            <a:r>
              <a:rPr lang="sk-SK" sz="1400" dirty="0"/>
              <a:t>  </a:t>
            </a:r>
            <a:r>
              <a:rPr lang="sk-SK" sz="1400" dirty="0" err="1"/>
              <a:t>archetypom</a:t>
            </a:r>
            <a:r>
              <a:rPr lang="sk-SK" sz="1400" dirty="0"/>
              <a:t> tieňa.</a:t>
            </a:r>
          </a:p>
          <a:p>
            <a:pPr algn="just"/>
            <a:r>
              <a:rPr lang="sk-SK" sz="1400" dirty="0"/>
              <a:t>Treba dúfať, že zvíťazí hudba nad programom závislosti svetových elít na pocite všemocnosti.</a:t>
            </a:r>
          </a:p>
          <a:p>
            <a:endParaRPr lang="sk-SK" sz="1400" dirty="0"/>
          </a:p>
          <a:p>
            <a:endParaRPr lang="sk-SK" sz="1400" dirty="0"/>
          </a:p>
        </p:txBody>
      </p:sp>
      <p:sp>
        <p:nvSpPr>
          <p:cNvPr id="8" name="Obdĺžnik 7"/>
          <p:cNvSpPr/>
          <p:nvPr/>
        </p:nvSpPr>
        <p:spPr>
          <a:xfrm>
            <a:off x="3195638" y="5801410"/>
            <a:ext cx="2286000" cy="369332"/>
          </a:xfrm>
          <a:prstGeom prst="rect">
            <a:avLst/>
          </a:prstGeom>
        </p:spPr>
        <p:txBody>
          <a:bodyPr>
            <a:spAutoFit/>
          </a:bodyPr>
          <a:lstStyle/>
          <a:p>
            <a:r>
              <a:rPr lang="sk-SK" dirty="0">
                <a:solidFill>
                  <a:prstClr val="black"/>
                </a:solidFill>
              </a:rPr>
              <a:t> </a:t>
            </a:r>
            <a:endParaRPr lang="sk-SK"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D56DC98-CE0B-47D6-A643-E64A1506BFDC}" type="slidenum">
              <a:rPr lang="sk-SK" smtClean="0"/>
              <a:pPr/>
              <a:t>7</a:t>
            </a:fld>
            <a:endParaRPr lang="sk-SK"/>
          </a:p>
        </p:txBody>
      </p:sp>
      <p:sp>
        <p:nvSpPr>
          <p:cNvPr id="3" name="Obdĺžnik 2"/>
          <p:cNvSpPr/>
          <p:nvPr/>
        </p:nvSpPr>
        <p:spPr>
          <a:xfrm>
            <a:off x="395536" y="260648"/>
            <a:ext cx="7704856" cy="769441"/>
          </a:xfrm>
          <a:prstGeom prst="rect">
            <a:avLst/>
          </a:prstGeom>
        </p:spPr>
        <p:txBody>
          <a:bodyPr wrap="square">
            <a:spAutoFit/>
          </a:bodyPr>
          <a:lstStyle/>
          <a:p>
            <a:r>
              <a:rPr lang="sk-SK" sz="4400" dirty="0" err="1">
                <a:solidFill>
                  <a:srgbClr val="7030A0"/>
                </a:solidFill>
              </a:rPr>
              <a:t>Sigmund</a:t>
            </a:r>
            <a:r>
              <a:rPr lang="sk-SK" sz="4400" dirty="0">
                <a:solidFill>
                  <a:srgbClr val="7030A0"/>
                </a:solidFill>
              </a:rPr>
              <a:t> </a:t>
            </a:r>
            <a:r>
              <a:rPr lang="sk-SK" sz="4400" dirty="0" err="1">
                <a:solidFill>
                  <a:srgbClr val="7030A0"/>
                </a:solidFill>
              </a:rPr>
              <a:t>Freud</a:t>
            </a:r>
            <a:r>
              <a:rPr lang="sk-SK" sz="4400" dirty="0">
                <a:solidFill>
                  <a:srgbClr val="7030A0"/>
                </a:solidFill>
              </a:rPr>
              <a:t>, 6.5.1856</a:t>
            </a:r>
            <a:endParaRPr lang="sk-SK" sz="4400" dirty="0"/>
          </a:p>
        </p:txBody>
      </p:sp>
      <p:pic>
        <p:nvPicPr>
          <p:cNvPr id="4" name="Picture 2" descr="C:\Users\doma\Desktop\Pramene futurológie - prednáška\prevziať (1).jpg"/>
          <p:cNvPicPr>
            <a:picLocks noChangeAspect="1" noChangeArrowheads="1"/>
          </p:cNvPicPr>
          <p:nvPr/>
        </p:nvPicPr>
        <p:blipFill>
          <a:blip r:embed="rId3" cstate="print"/>
          <a:srcRect/>
          <a:stretch>
            <a:fillRect/>
          </a:stretch>
        </p:blipFill>
        <p:spPr bwMode="auto">
          <a:xfrm>
            <a:off x="539552" y="1700808"/>
            <a:ext cx="2143125" cy="2232248"/>
          </a:xfrm>
          <a:prstGeom prst="rect">
            <a:avLst/>
          </a:prstGeom>
          <a:noFill/>
        </p:spPr>
      </p:pic>
      <p:sp>
        <p:nvSpPr>
          <p:cNvPr id="5" name="Obdĺžnik 4"/>
          <p:cNvSpPr/>
          <p:nvPr/>
        </p:nvSpPr>
        <p:spPr>
          <a:xfrm>
            <a:off x="395536" y="980729"/>
            <a:ext cx="8064896" cy="369332"/>
          </a:xfrm>
          <a:prstGeom prst="rect">
            <a:avLst/>
          </a:prstGeom>
        </p:spPr>
        <p:txBody>
          <a:bodyPr wrap="square">
            <a:spAutoFit/>
          </a:bodyPr>
          <a:lstStyle/>
          <a:p>
            <a:pPr>
              <a:spcBef>
                <a:spcPts val="400"/>
              </a:spcBef>
              <a:spcAft>
                <a:spcPts val="400"/>
              </a:spcAft>
              <a:buClr>
                <a:srgbClr val="7030A0"/>
              </a:buClr>
              <a:buFont typeface="Wingdings" pitchFamily="2" charset="2"/>
              <a:buChar char="Ø"/>
            </a:pPr>
            <a:r>
              <a:rPr lang="sk-SK" dirty="0" err="1"/>
              <a:t>Rakúský</a:t>
            </a:r>
            <a:r>
              <a:rPr lang="sk-SK" dirty="0"/>
              <a:t> lekár českého pôvodu, psychológ a psychiater, zakladateľ  psychoanalýzy. </a:t>
            </a:r>
          </a:p>
        </p:txBody>
      </p:sp>
      <p:sp>
        <p:nvSpPr>
          <p:cNvPr id="7" name="Obdĺžnik 6"/>
          <p:cNvSpPr/>
          <p:nvPr/>
        </p:nvSpPr>
        <p:spPr>
          <a:xfrm>
            <a:off x="251520" y="3244334"/>
            <a:ext cx="7920880" cy="3785652"/>
          </a:xfrm>
          <a:prstGeom prst="rect">
            <a:avLst/>
          </a:prstGeom>
        </p:spPr>
        <p:txBody>
          <a:bodyPr wrap="square">
            <a:spAutoFit/>
          </a:bodyPr>
          <a:lstStyle/>
          <a:p>
            <a:pPr>
              <a:spcBef>
                <a:spcPts val="400"/>
              </a:spcBef>
              <a:spcAft>
                <a:spcPts val="400"/>
              </a:spcAft>
              <a:buClr>
                <a:srgbClr val="7030A0"/>
              </a:buClr>
              <a:buFont typeface="Wingdings" pitchFamily="2" charset="2"/>
              <a:buChar char="Ø"/>
            </a:pPr>
            <a:endParaRPr lang="sk-SK" dirty="0"/>
          </a:p>
          <a:p>
            <a:pPr>
              <a:spcBef>
                <a:spcPts val="400"/>
              </a:spcBef>
              <a:spcAft>
                <a:spcPts val="400"/>
              </a:spcAft>
              <a:buClr>
                <a:srgbClr val="7030A0"/>
              </a:buClr>
              <a:buFont typeface="Wingdings" pitchFamily="2" charset="2"/>
              <a:buChar char="Ø"/>
            </a:pPr>
            <a:endParaRPr lang="sk-SK" dirty="0"/>
          </a:p>
          <a:p>
            <a:pPr>
              <a:spcBef>
                <a:spcPts val="400"/>
              </a:spcBef>
              <a:spcAft>
                <a:spcPts val="400"/>
              </a:spcAft>
              <a:buClr>
                <a:srgbClr val="7030A0"/>
              </a:buClr>
              <a:buFont typeface="Wingdings" pitchFamily="2" charset="2"/>
              <a:buChar char="Ø"/>
            </a:pPr>
            <a:endParaRPr lang="sk-SK" dirty="0"/>
          </a:p>
          <a:p>
            <a:pPr>
              <a:spcBef>
                <a:spcPts val="400"/>
              </a:spcBef>
              <a:spcAft>
                <a:spcPts val="400"/>
              </a:spcAft>
              <a:buClr>
                <a:srgbClr val="7030A0"/>
              </a:buClr>
              <a:buFont typeface="Wingdings" pitchFamily="2" charset="2"/>
              <a:buChar char="Ø"/>
            </a:pPr>
            <a:endParaRPr lang="sk-SK" dirty="0"/>
          </a:p>
          <a:p>
            <a:pPr>
              <a:spcBef>
                <a:spcPts val="400"/>
              </a:spcBef>
              <a:spcAft>
                <a:spcPts val="400"/>
              </a:spcAft>
              <a:buClr>
                <a:srgbClr val="7030A0"/>
              </a:buClr>
              <a:buFont typeface="Wingdings" pitchFamily="2" charset="2"/>
              <a:buChar char="Ø"/>
            </a:pPr>
            <a:endParaRPr lang="sk-SK" dirty="0"/>
          </a:p>
          <a:p>
            <a:pPr>
              <a:spcBef>
                <a:spcPts val="400"/>
              </a:spcBef>
              <a:spcAft>
                <a:spcPts val="400"/>
              </a:spcAft>
              <a:buClr>
                <a:srgbClr val="7030A0"/>
              </a:buClr>
              <a:buFont typeface="Wingdings" pitchFamily="2" charset="2"/>
              <a:buChar char="Ø"/>
            </a:pPr>
            <a:endParaRPr lang="sk-SK" dirty="0"/>
          </a:p>
          <a:p>
            <a:pPr>
              <a:spcBef>
                <a:spcPts val="400"/>
              </a:spcBef>
              <a:spcAft>
                <a:spcPts val="400"/>
              </a:spcAft>
              <a:buClr>
                <a:srgbClr val="7030A0"/>
              </a:buClr>
              <a:buFont typeface="Wingdings" pitchFamily="2" charset="2"/>
              <a:buChar char="Ø"/>
            </a:pPr>
            <a:endParaRPr lang="sk-SK" dirty="0"/>
          </a:p>
          <a:p>
            <a:pPr>
              <a:spcBef>
                <a:spcPts val="400"/>
              </a:spcBef>
              <a:spcAft>
                <a:spcPts val="400"/>
              </a:spcAft>
              <a:buClr>
                <a:srgbClr val="7030A0"/>
              </a:buClr>
              <a:buFont typeface="Wingdings" pitchFamily="2" charset="2"/>
              <a:buChar char="Ø"/>
            </a:pPr>
            <a:endParaRPr lang="sk-SK" dirty="0"/>
          </a:p>
          <a:p>
            <a:pPr>
              <a:spcBef>
                <a:spcPts val="400"/>
              </a:spcBef>
              <a:spcAft>
                <a:spcPts val="400"/>
              </a:spcAft>
              <a:buClr>
                <a:srgbClr val="7030A0"/>
              </a:buClr>
              <a:buFont typeface="Wingdings" pitchFamily="2" charset="2"/>
              <a:buChar char="Ø"/>
            </a:pPr>
            <a:endParaRPr lang="sk-SK" dirty="0"/>
          </a:p>
          <a:p>
            <a:pPr>
              <a:spcBef>
                <a:spcPts val="400"/>
              </a:spcBef>
              <a:spcAft>
                <a:spcPts val="400"/>
              </a:spcAft>
              <a:buClr>
                <a:srgbClr val="7030A0"/>
              </a:buClr>
              <a:buFont typeface="Wingdings" pitchFamily="2" charset="2"/>
              <a:buChar char="Ø"/>
            </a:pPr>
            <a:endParaRPr lang="sk-SK" dirty="0"/>
          </a:p>
        </p:txBody>
      </p:sp>
      <p:sp>
        <p:nvSpPr>
          <p:cNvPr id="9" name="Obdĺžnik 8"/>
          <p:cNvSpPr/>
          <p:nvPr/>
        </p:nvSpPr>
        <p:spPr>
          <a:xfrm>
            <a:off x="395536" y="4077072"/>
            <a:ext cx="8424936" cy="2462213"/>
          </a:xfrm>
          <a:prstGeom prst="rect">
            <a:avLst/>
          </a:prstGeom>
        </p:spPr>
        <p:txBody>
          <a:bodyPr wrap="square">
            <a:spAutoFit/>
          </a:bodyPr>
          <a:lstStyle/>
          <a:p>
            <a:pPr algn="just">
              <a:spcBef>
                <a:spcPts val="400"/>
              </a:spcBef>
              <a:spcAft>
                <a:spcPts val="400"/>
              </a:spcAft>
              <a:buClr>
                <a:srgbClr val="7030A0"/>
              </a:buClr>
            </a:pPr>
            <a:r>
              <a:rPr lang="sk-SK" sz="1400" dirty="0" err="1"/>
              <a:t>Sigmunda</a:t>
            </a:r>
            <a:r>
              <a:rPr lang="sk-SK" sz="1400" dirty="0"/>
              <a:t> </a:t>
            </a:r>
            <a:r>
              <a:rPr lang="sk-SK" sz="1400" dirty="0" err="1"/>
              <a:t>Freuda</a:t>
            </a:r>
            <a:r>
              <a:rPr lang="sk-SK" sz="1400" dirty="0"/>
              <a:t> charakterizuje jeho </a:t>
            </a:r>
            <a:r>
              <a:rPr lang="sk-SK" sz="1400" dirty="0" err="1"/>
              <a:t>cholericko</a:t>
            </a:r>
            <a:r>
              <a:rPr lang="sk-SK" sz="1400" dirty="0"/>
              <a:t> - melancholická letora, pretavená do psychoanalýzy. No vzhľadom k jeho vývinovému vzorcu ide prakticky o sebaanalýzu. Upozornil na seba tým, že odhalil sexuálne tajomstvá , pretože podľa jeho teórie Oidipovského komplexu je ľudské správanie ovplyvnené sexuálnymi silami. Ako hlavný pohon určil „Libido“ (chuť , túžbu, </a:t>
            </a:r>
            <a:r>
              <a:rPr lang="sk-SK" sz="1400" dirty="0" err="1"/>
              <a:t>žiadostivost</a:t>
            </a:r>
            <a:r>
              <a:rPr lang="sk-SK" sz="1400" dirty="0"/>
              <a:t>, pohlavný pud), ktoré sú protikladom k „Smrteľnému pudu“. Práve tieto sú dominantné v silových poliach červeného spektra, ktorého účinky budeme cítiť v päťdesiatročnom cykle </a:t>
            </a:r>
            <a:r>
              <a:rPr lang="sk-SK" sz="1400" dirty="0" err="1"/>
              <a:t>archetypu</a:t>
            </a:r>
            <a:r>
              <a:rPr lang="sk-SK" sz="1400" dirty="0"/>
              <a:t> </a:t>
            </a:r>
            <a:r>
              <a:rPr lang="sk-SK" sz="1400" dirty="0" err="1"/>
              <a:t>animus</a:t>
            </a:r>
            <a:r>
              <a:rPr lang="sk-SK" sz="1400" dirty="0"/>
              <a:t> a </a:t>
            </a:r>
            <a:r>
              <a:rPr lang="sk-SK" sz="1400" dirty="0" err="1"/>
              <a:t>anima</a:t>
            </a:r>
            <a:r>
              <a:rPr lang="sk-SK" sz="1400" dirty="0"/>
              <a:t> od roku 2030 - 2059. </a:t>
            </a:r>
            <a:r>
              <a:rPr lang="sk-SK" sz="1400" dirty="0" err="1"/>
              <a:t>Freud</a:t>
            </a:r>
            <a:r>
              <a:rPr lang="sk-SK" sz="1400" dirty="0"/>
              <a:t> vypracoval dva topické modely  psychického aparátu. Prvý obsahuje  pojem </a:t>
            </a:r>
            <a:r>
              <a:rPr lang="sk-SK" sz="1400" dirty="0" err="1"/>
              <a:t>nevedomia</a:t>
            </a:r>
            <a:r>
              <a:rPr lang="sk-SK" sz="1400" dirty="0"/>
              <a:t>, </a:t>
            </a:r>
            <a:r>
              <a:rPr lang="sk-SK" sz="1400" dirty="0" err="1"/>
              <a:t>predvedomia</a:t>
            </a:r>
            <a:r>
              <a:rPr lang="sk-SK" sz="1400" dirty="0"/>
              <a:t> a vedomia. Druhý topický model obsahuje pojem Es (ono), pojem Ich  (ja) a pojem </a:t>
            </a:r>
            <a:r>
              <a:rPr lang="sk-SK" sz="1400" dirty="0" err="1"/>
              <a:t>über-Ich</a:t>
            </a:r>
            <a:r>
              <a:rPr lang="sk-SK" sz="1400" dirty="0"/>
              <a:t> (nad ja). Jeho osobná, sociálna a </a:t>
            </a:r>
            <a:r>
              <a:rPr lang="sk-SK" sz="1400" dirty="0" err="1"/>
              <a:t>futurologická</a:t>
            </a:r>
            <a:r>
              <a:rPr lang="sk-SK" sz="1400" dirty="0"/>
              <a:t> inteligencia sú neodmysliteľným doplnkom jeho filozofického modelu. Zaradili sme ho v zmysle </a:t>
            </a:r>
            <a:r>
              <a:rPr lang="sk-SK" sz="1400" dirty="0" err="1"/>
              <a:t>Jungovej</a:t>
            </a:r>
            <a:r>
              <a:rPr lang="sk-SK" sz="1400" dirty="0"/>
              <a:t> teórie </a:t>
            </a:r>
            <a:r>
              <a:rPr lang="sk-SK" sz="1400" dirty="0" err="1"/>
              <a:t>archetypov</a:t>
            </a:r>
            <a:r>
              <a:rPr lang="sk-SK" sz="1400" dirty="0"/>
              <a:t>, do </a:t>
            </a:r>
            <a:r>
              <a:rPr lang="sk-SK" sz="1400" dirty="0" err="1"/>
              <a:t>archetypu</a:t>
            </a:r>
            <a:r>
              <a:rPr lang="sk-SK" sz="1400" dirty="0"/>
              <a:t> </a:t>
            </a:r>
            <a:r>
              <a:rPr lang="sk-SK" sz="1400" dirty="0" err="1"/>
              <a:t>animus</a:t>
            </a:r>
            <a:r>
              <a:rPr lang="sk-SK" sz="1400" dirty="0"/>
              <a:t> a </a:t>
            </a:r>
            <a:r>
              <a:rPr lang="sk-SK" sz="1400" dirty="0" err="1"/>
              <a:t>anima</a:t>
            </a:r>
            <a:r>
              <a:rPr lang="sk-SK" sz="1400" dirty="0"/>
              <a:t>. Jeho filozofia predstavuje červené pole svetelného spektra, ktoré je nositeľom logicko-matematickej a zrakovo-priestorovej inteligencie, vodcovskej intuície a vlády boha </a:t>
            </a:r>
            <a:r>
              <a:rPr lang="sk-SK" sz="1400" dirty="0" err="1" smtClean="0"/>
              <a:t>Marsa</a:t>
            </a:r>
            <a:r>
              <a:rPr lang="sk-SK" sz="1400" dirty="0" smtClean="0"/>
              <a:t> </a:t>
            </a:r>
            <a:r>
              <a:rPr lang="sk-SK" sz="1400" dirty="0"/>
              <a:t>nad múzami v čase, keď mlčia zbrane.</a:t>
            </a:r>
          </a:p>
        </p:txBody>
      </p:sp>
      <p:pic>
        <p:nvPicPr>
          <p:cNvPr id="8" name="Obrázok 7"/>
          <p:cNvPicPr>
            <a:picLocks noChangeAspect="1"/>
          </p:cNvPicPr>
          <p:nvPr/>
        </p:nvPicPr>
        <p:blipFill>
          <a:blip r:embed="rId4" cstate="print"/>
          <a:stretch>
            <a:fillRect/>
          </a:stretch>
        </p:blipFill>
        <p:spPr>
          <a:xfrm>
            <a:off x="3131840" y="1551665"/>
            <a:ext cx="4712357" cy="252540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D56DC98-CE0B-47D6-A643-E64A1506BFDC}" type="slidenum">
              <a:rPr lang="sk-SK" smtClean="0"/>
              <a:pPr/>
              <a:t>8</a:t>
            </a:fld>
            <a:endParaRPr lang="sk-SK"/>
          </a:p>
        </p:txBody>
      </p:sp>
      <p:pic>
        <p:nvPicPr>
          <p:cNvPr id="3074" name="Picture 2" descr="C:\Users\doma\Desktop\Pramene futurológie - prednáška\logos-03-2013-rousseau1.jpg"/>
          <p:cNvPicPr>
            <a:picLocks noChangeAspect="1" noChangeArrowheads="1"/>
          </p:cNvPicPr>
          <p:nvPr/>
        </p:nvPicPr>
        <p:blipFill>
          <a:blip r:embed="rId2" cstate="print"/>
          <a:srcRect/>
          <a:stretch>
            <a:fillRect/>
          </a:stretch>
        </p:blipFill>
        <p:spPr bwMode="auto">
          <a:xfrm>
            <a:off x="899592" y="1412777"/>
            <a:ext cx="1657350" cy="2088232"/>
          </a:xfrm>
          <a:prstGeom prst="rect">
            <a:avLst/>
          </a:prstGeom>
          <a:noFill/>
        </p:spPr>
      </p:pic>
      <p:sp>
        <p:nvSpPr>
          <p:cNvPr id="5" name="Obdĺžnik 4"/>
          <p:cNvSpPr/>
          <p:nvPr/>
        </p:nvSpPr>
        <p:spPr>
          <a:xfrm>
            <a:off x="323528" y="188640"/>
            <a:ext cx="8496944" cy="769441"/>
          </a:xfrm>
          <a:prstGeom prst="rect">
            <a:avLst/>
          </a:prstGeom>
        </p:spPr>
        <p:txBody>
          <a:bodyPr wrap="square">
            <a:spAutoFit/>
          </a:bodyPr>
          <a:lstStyle/>
          <a:p>
            <a:r>
              <a:rPr lang="sk-SK" sz="4400" dirty="0" err="1">
                <a:solidFill>
                  <a:srgbClr val="7030A0"/>
                </a:solidFill>
              </a:rPr>
              <a:t>Jean</a:t>
            </a:r>
            <a:r>
              <a:rPr lang="sk-SK" sz="4400" dirty="0">
                <a:solidFill>
                  <a:srgbClr val="7030A0"/>
                </a:solidFill>
              </a:rPr>
              <a:t> </a:t>
            </a:r>
            <a:r>
              <a:rPr lang="sk-SK" sz="4400" dirty="0" err="1">
                <a:solidFill>
                  <a:srgbClr val="7030A0"/>
                </a:solidFill>
              </a:rPr>
              <a:t>Jacques</a:t>
            </a:r>
            <a:r>
              <a:rPr lang="sk-SK" sz="4400" dirty="0">
                <a:solidFill>
                  <a:srgbClr val="7030A0"/>
                </a:solidFill>
              </a:rPr>
              <a:t> </a:t>
            </a:r>
            <a:r>
              <a:rPr lang="sk-SK" sz="4400" dirty="0" err="1">
                <a:solidFill>
                  <a:srgbClr val="7030A0"/>
                </a:solidFill>
              </a:rPr>
              <a:t>Rousseau</a:t>
            </a:r>
            <a:r>
              <a:rPr lang="sk-SK" sz="4400" dirty="0">
                <a:solidFill>
                  <a:srgbClr val="7030A0"/>
                </a:solidFill>
              </a:rPr>
              <a:t>, 28.6.1712</a:t>
            </a:r>
            <a:endParaRPr lang="sk-SK" sz="4400" dirty="0"/>
          </a:p>
        </p:txBody>
      </p:sp>
      <p:sp>
        <p:nvSpPr>
          <p:cNvPr id="6" name="Obdĺžnik 5"/>
          <p:cNvSpPr/>
          <p:nvPr/>
        </p:nvSpPr>
        <p:spPr>
          <a:xfrm>
            <a:off x="395536" y="908721"/>
            <a:ext cx="7704856" cy="369332"/>
          </a:xfrm>
          <a:prstGeom prst="rect">
            <a:avLst/>
          </a:prstGeom>
        </p:spPr>
        <p:txBody>
          <a:bodyPr wrap="square">
            <a:spAutoFit/>
          </a:bodyPr>
          <a:lstStyle/>
          <a:p>
            <a:pPr>
              <a:spcBef>
                <a:spcPts val="400"/>
              </a:spcBef>
              <a:spcAft>
                <a:spcPts val="400"/>
              </a:spcAft>
              <a:buClr>
                <a:srgbClr val="7030A0"/>
              </a:buClr>
              <a:buFont typeface="Wingdings" pitchFamily="2" charset="2"/>
              <a:buChar char="Ø"/>
            </a:pPr>
            <a:r>
              <a:rPr lang="sk-SK" dirty="0"/>
              <a:t>Francúzsky osvietenský filozof a pedagóg, rozporuplná a inšpirujúca osobnosť. </a:t>
            </a:r>
          </a:p>
        </p:txBody>
      </p:sp>
      <p:pic>
        <p:nvPicPr>
          <p:cNvPr id="3" name="Obrázok 2"/>
          <p:cNvPicPr>
            <a:picLocks noChangeAspect="1"/>
          </p:cNvPicPr>
          <p:nvPr/>
        </p:nvPicPr>
        <p:blipFill>
          <a:blip r:embed="rId3" cstate="print"/>
          <a:stretch>
            <a:fillRect/>
          </a:stretch>
        </p:blipFill>
        <p:spPr>
          <a:xfrm>
            <a:off x="3347864" y="1268760"/>
            <a:ext cx="4608512" cy="2160240"/>
          </a:xfrm>
          <a:prstGeom prst="rect">
            <a:avLst/>
          </a:prstGeom>
        </p:spPr>
      </p:pic>
      <p:sp>
        <p:nvSpPr>
          <p:cNvPr id="7" name="Obdĺžnik 6"/>
          <p:cNvSpPr/>
          <p:nvPr/>
        </p:nvSpPr>
        <p:spPr>
          <a:xfrm>
            <a:off x="323528" y="3573016"/>
            <a:ext cx="8568952" cy="3108543"/>
          </a:xfrm>
          <a:prstGeom prst="rect">
            <a:avLst/>
          </a:prstGeom>
        </p:spPr>
        <p:txBody>
          <a:bodyPr wrap="square">
            <a:spAutoFit/>
          </a:bodyPr>
          <a:lstStyle/>
          <a:p>
            <a:pPr algn="just"/>
            <a:r>
              <a:rPr lang="sk-SK" sz="1400" dirty="0"/>
              <a:t>Takmer jednoznačné zafarbenie silových polí v grafe </a:t>
            </a:r>
            <a:r>
              <a:rPr lang="sk-SK" sz="1400" dirty="0" err="1"/>
              <a:t>J.J.Rousseaua</a:t>
            </a:r>
            <a:r>
              <a:rPr lang="sk-SK" sz="1400" dirty="0"/>
              <a:t> ho vybavilo k dejinnej predurčenosti presadiť sociálne princípy v spoločnosti 18. storočia. Sociálna a environmentálna inteligencia a v zmysle </a:t>
            </a:r>
            <a:r>
              <a:rPr lang="sk-SK" sz="1400" dirty="0" err="1"/>
              <a:t>Jungovej</a:t>
            </a:r>
            <a:r>
              <a:rPr lang="sk-SK" sz="1400" dirty="0"/>
              <a:t> teórie </a:t>
            </a:r>
            <a:r>
              <a:rPr lang="sk-SK" sz="1400" dirty="0" err="1"/>
              <a:t>archetypov</a:t>
            </a:r>
            <a:r>
              <a:rPr lang="sk-SK" sz="1400" dirty="0"/>
              <a:t> - </a:t>
            </a:r>
            <a:r>
              <a:rPr lang="sk-SK" sz="1400" dirty="0" err="1"/>
              <a:t>archetyp</a:t>
            </a:r>
            <a:r>
              <a:rPr lang="sk-SK" sz="1400" dirty="0"/>
              <a:t> starého mudrca a matky </a:t>
            </a:r>
            <a:r>
              <a:rPr lang="sk-SK" sz="1400" dirty="0" err="1"/>
              <a:t>praprírody</a:t>
            </a:r>
            <a:r>
              <a:rPr lang="sk-SK" sz="1400" dirty="0"/>
              <a:t>, sú hlboko zakotvené aj v našej dobe. </a:t>
            </a:r>
          </a:p>
          <a:p>
            <a:pPr algn="just"/>
            <a:r>
              <a:rPr lang="sk-SK" sz="1400" dirty="0"/>
              <a:t>Súvisí  to s 354-ročným humánnym silovým poľom, ktoré od roku 1879 formuje ľudskú existenciu. Preto dochádza </a:t>
            </a:r>
          </a:p>
          <a:p>
            <a:pPr algn="just"/>
            <a:r>
              <a:rPr lang="sk-SK" sz="1400" dirty="0"/>
              <a:t>k istému splynutiu inteligencie sociálnej a inteligencie humánnej, a preto často k ich zámene. Sociálnu inteligenciu možno prirovnať k ruke s otvorenou dlaňou smerom nahor, čo bol typický </a:t>
            </a:r>
            <a:r>
              <a:rPr lang="sk-SK" sz="1400" dirty="0" err="1"/>
              <a:t>Rousseauov</a:t>
            </a:r>
            <a:r>
              <a:rPr lang="sk-SK" sz="1400" dirty="0"/>
              <a:t> postoj filozofa, ktorý právom vyžadoval spoločenské uznanie, no aj finančné zabezpečenie. Jeho početné deti umierali v sociálnych zariadeniach, ktoré boli v tej dobe veľmi kruté. Humánna inteligencia je však rukou dávajúcou. Sme svedkami toho, že za mnohými sociálnymi projektmi sa často skrývajú len daňové úniky a zaistenie si spoločenského uznania na strane darcov. No na  druhej strane samofinancovaním sociálnych inštitúcií sa iba zlomok darovanej sumy dostáva k ľuďom v núdzi. Tou si predovšetkým financujú svoju vlastnú existenciu</a:t>
            </a:r>
            <a:r>
              <a:rPr lang="sk-SK" sz="1400"/>
              <a:t>. </a:t>
            </a:r>
            <a:r>
              <a:rPr lang="sk-SK" sz="1400" smtClean="0"/>
              <a:t> </a:t>
            </a:r>
            <a:r>
              <a:rPr lang="sk-SK" sz="1400" u="sng" smtClean="0"/>
              <a:t>Je </a:t>
            </a:r>
            <a:r>
              <a:rPr lang="sk-SK" sz="1400" u="sng" dirty="0"/>
              <a:t>načase, aby sme sa posunuli z 18. storočia do </a:t>
            </a:r>
            <a:r>
              <a:rPr lang="sk-SK" sz="1400" u="sng" dirty="0" smtClean="0"/>
              <a:t>súčasnosti a začali riešiť environmentálne problémy planéty, rozvíjaním našej </a:t>
            </a:r>
            <a:r>
              <a:rPr lang="sk-SK" sz="1400" u="sng" dirty="0" err="1" smtClean="0"/>
              <a:t>pravohemisférovej</a:t>
            </a:r>
            <a:r>
              <a:rPr lang="sk-SK" sz="1400" u="sng" dirty="0" smtClean="0"/>
              <a:t> environmentálnej inteligencie. </a:t>
            </a:r>
            <a:r>
              <a:rPr lang="sk-SK" sz="1400" dirty="0"/>
              <a:t>Humanizujúci sedemročný cyklus 2015 – 2021 nás ponúka k jeho pochopeniu. Čakajú nás ešte dva päťdesiatročné cykly učenia sa, aby sme v treťom, humánnom dosiahli a rozvinuli ľudskú dokonalosť, dôstojnosť a duchovnú čistotu.</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DD56DC98-CE0B-47D6-A643-E64A1506BFDC}" type="slidenum">
              <a:rPr lang="sk-SK" smtClean="0"/>
              <a:pPr/>
              <a:t>9</a:t>
            </a:fld>
            <a:endParaRPr lang="sk-SK"/>
          </a:p>
        </p:txBody>
      </p:sp>
      <p:sp>
        <p:nvSpPr>
          <p:cNvPr id="3" name="Obdĺžnik 2"/>
          <p:cNvSpPr/>
          <p:nvPr/>
        </p:nvSpPr>
        <p:spPr>
          <a:xfrm>
            <a:off x="467544" y="908721"/>
            <a:ext cx="8208912" cy="646331"/>
          </a:xfrm>
          <a:prstGeom prst="rect">
            <a:avLst/>
          </a:prstGeom>
        </p:spPr>
        <p:txBody>
          <a:bodyPr wrap="square">
            <a:spAutoFit/>
          </a:bodyPr>
          <a:lstStyle/>
          <a:p>
            <a:pPr>
              <a:spcBef>
                <a:spcPts val="400"/>
              </a:spcBef>
              <a:spcAft>
                <a:spcPts val="400"/>
              </a:spcAft>
              <a:buClr>
                <a:srgbClr val="7030A0"/>
              </a:buClr>
              <a:buFont typeface="Wingdings" pitchFamily="2" charset="2"/>
              <a:buChar char="Ø"/>
            </a:pPr>
            <a:r>
              <a:rPr lang="sk-SK" dirty="0"/>
              <a:t>Slovenský politik, štátnik, hlavná osobnosť Pražskej jari, praktizoval ideu „socializmu s ľudskou tvárou“. Dominujú inteligencie (</a:t>
            </a:r>
            <a:r>
              <a:rPr lang="sk-SK" dirty="0" err="1"/>
              <a:t>extrasenzorická</a:t>
            </a:r>
            <a:r>
              <a:rPr lang="sk-SK" dirty="0"/>
              <a:t>) </a:t>
            </a:r>
            <a:r>
              <a:rPr lang="sk-SK" dirty="0" err="1"/>
              <a:t>futurologická</a:t>
            </a:r>
            <a:r>
              <a:rPr lang="sk-SK" dirty="0"/>
              <a:t> a  humánna.</a:t>
            </a:r>
          </a:p>
        </p:txBody>
      </p:sp>
      <p:sp>
        <p:nvSpPr>
          <p:cNvPr id="4" name="Obdĺžnik 3"/>
          <p:cNvSpPr/>
          <p:nvPr/>
        </p:nvSpPr>
        <p:spPr>
          <a:xfrm>
            <a:off x="323528" y="188640"/>
            <a:ext cx="7632848" cy="769441"/>
          </a:xfrm>
          <a:prstGeom prst="rect">
            <a:avLst/>
          </a:prstGeom>
        </p:spPr>
        <p:txBody>
          <a:bodyPr wrap="square">
            <a:spAutoFit/>
          </a:bodyPr>
          <a:lstStyle/>
          <a:p>
            <a:r>
              <a:rPr lang="sk-SK" sz="4400" dirty="0">
                <a:solidFill>
                  <a:srgbClr val="7030A0"/>
                </a:solidFill>
              </a:rPr>
              <a:t>Alexander Dubček, 27.11.1921</a:t>
            </a:r>
            <a:endParaRPr lang="sk-SK" sz="4400" dirty="0"/>
          </a:p>
        </p:txBody>
      </p:sp>
      <p:pic>
        <p:nvPicPr>
          <p:cNvPr id="4098" name="Picture 2" descr="C:\Users\doma\Desktop\Pramene futurológie - prednáška\vodca-1968-politik-statnik-Alexander-Dubcek-Prazska-jar.jpg"/>
          <p:cNvPicPr>
            <a:picLocks noChangeAspect="1" noChangeArrowheads="1"/>
          </p:cNvPicPr>
          <p:nvPr/>
        </p:nvPicPr>
        <p:blipFill>
          <a:blip r:embed="rId2" cstate="print"/>
          <a:srcRect/>
          <a:stretch>
            <a:fillRect/>
          </a:stretch>
        </p:blipFill>
        <p:spPr bwMode="auto">
          <a:xfrm>
            <a:off x="755576" y="1628800"/>
            <a:ext cx="2160240" cy="2448272"/>
          </a:xfrm>
          <a:prstGeom prst="rect">
            <a:avLst/>
          </a:prstGeom>
          <a:noFill/>
        </p:spPr>
      </p:pic>
      <p:pic>
        <p:nvPicPr>
          <p:cNvPr id="5" name="Obrázok 4"/>
          <p:cNvPicPr>
            <a:picLocks noChangeAspect="1"/>
          </p:cNvPicPr>
          <p:nvPr/>
        </p:nvPicPr>
        <p:blipFill>
          <a:blip r:embed="rId3" cstate="print"/>
          <a:stretch>
            <a:fillRect/>
          </a:stretch>
        </p:blipFill>
        <p:spPr>
          <a:xfrm>
            <a:off x="3203848" y="1627060"/>
            <a:ext cx="5112568" cy="2304256"/>
          </a:xfrm>
          <a:prstGeom prst="rect">
            <a:avLst/>
          </a:prstGeom>
        </p:spPr>
      </p:pic>
      <p:sp>
        <p:nvSpPr>
          <p:cNvPr id="7" name="Obdĺžnik 6"/>
          <p:cNvSpPr/>
          <p:nvPr/>
        </p:nvSpPr>
        <p:spPr>
          <a:xfrm>
            <a:off x="539552" y="4149080"/>
            <a:ext cx="8136904" cy="2462213"/>
          </a:xfrm>
          <a:prstGeom prst="rect">
            <a:avLst/>
          </a:prstGeom>
        </p:spPr>
        <p:txBody>
          <a:bodyPr wrap="square">
            <a:spAutoFit/>
          </a:bodyPr>
          <a:lstStyle/>
          <a:p>
            <a:pPr algn="just">
              <a:spcBef>
                <a:spcPts val="400"/>
              </a:spcBef>
              <a:spcAft>
                <a:spcPts val="400"/>
              </a:spcAft>
              <a:buClr>
                <a:srgbClr val="7030A0"/>
              </a:buClr>
            </a:pPr>
            <a:r>
              <a:rPr lang="sk-SK" sz="1400" dirty="0"/>
              <a:t>Výrazný prvok humanizmu v jeho grafe dopĺňa oranžové silové pole, charakterizované schopnosťou </a:t>
            </a:r>
            <a:r>
              <a:rPr lang="sk-SK" sz="1400" dirty="0" err="1"/>
              <a:t>futurologických</a:t>
            </a:r>
            <a:r>
              <a:rPr lang="sk-SK" sz="1400" dirty="0"/>
              <a:t> vízií. </a:t>
            </a:r>
            <a:r>
              <a:rPr lang="sk-SK" sz="1400" dirty="0" smtClean="0"/>
              <a:t>To </a:t>
            </a:r>
            <a:r>
              <a:rPr lang="sk-SK" sz="1400" dirty="0" err="1"/>
              <a:t>ukotvuje</a:t>
            </a:r>
            <a:r>
              <a:rPr lang="sk-SK" sz="1400" dirty="0"/>
              <a:t> túto ušľachtilú osobnosť spolu s indigovou osobnou inteligenciou </a:t>
            </a:r>
            <a:r>
              <a:rPr lang="sk-SK" sz="1400" dirty="0" err="1"/>
              <a:t>archetypu</a:t>
            </a:r>
            <a:r>
              <a:rPr lang="sk-SK" sz="1400" dirty="0"/>
              <a:t> socializácie. Humanizujúce procesy silových polí rokov 1965 – 1971, ktoré Alexandrovi </a:t>
            </a:r>
            <a:r>
              <a:rPr lang="sk-SK" sz="1400" dirty="0" err="1"/>
              <a:t>Dubčekovi</a:t>
            </a:r>
            <a:r>
              <a:rPr lang="sk-SK" sz="1400" dirty="0"/>
              <a:t> otvorili cestu k realizácii jeho nadčasových ideí, bližšie vysvetlíme pri tabuľke vonkajších cyklov. Zaujímavosťou je, že rok 1992, kedy po vážnej havárii zomrel, bol tiež humanizujúcou zložkou silového poľa vonkajšieho cyklu. To mu dalo energiu naposledy zažiariť a nenávratne odísť z politickej scény  dňa 7. 11.1992. Práve pri takýchto, </a:t>
            </a:r>
            <a:r>
              <a:rPr lang="sk-SK" sz="1400" dirty="0" smtClean="0"/>
              <a:t>vo svojej </a:t>
            </a:r>
            <a:r>
              <a:rPr lang="sk-SK" sz="1400" dirty="0"/>
              <a:t>podstate nepostrehnuteľných </a:t>
            </a:r>
            <a:r>
              <a:rPr lang="sk-SK" sz="1400" dirty="0" smtClean="0"/>
              <a:t>súvislostiach, </a:t>
            </a:r>
            <a:r>
              <a:rPr lang="sk-SK" sz="1400" dirty="0"/>
              <a:t>si uvedomujeme dominantný vplyv silových polí na vonkajšiu a vnútornú formu ľudskej existencie. Na nekompromisné riadenie našich činov a túžbu plniť zámery univerza v súlade s fylogenetickým vývojom sveta smerom k stále dokonalejším formám. Akékoľvek spreneverenie sa týmto zákonom prírody nás stavia do pozície zlyhania a potreby opakovania ročníka v našom celoživotnom ľudskom vzdelávaní.</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lastný návr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2867</TotalTime>
  <Words>3056</Words>
  <Application>Microsoft Office PowerPoint</Application>
  <PresentationFormat>Prezentácia na obrazovke (4:3)</PresentationFormat>
  <Paragraphs>185</Paragraphs>
  <Slides>19</Slides>
  <Notes>5</Notes>
  <HiddenSlides>0</HiddenSlides>
  <MMClips>1</MMClips>
  <ScaleCrop>false</ScaleCrop>
  <HeadingPairs>
    <vt:vector size="4" baseType="variant">
      <vt:variant>
        <vt:lpstr>Motív</vt:lpstr>
      </vt:variant>
      <vt:variant>
        <vt:i4>1</vt:i4>
      </vt:variant>
      <vt:variant>
        <vt:lpstr>Nadpisy snímok</vt:lpstr>
      </vt:variant>
      <vt:variant>
        <vt:i4>19</vt:i4>
      </vt:variant>
    </vt:vector>
  </HeadingPairs>
  <TitlesOfParts>
    <vt:vector size="20" baseType="lpstr">
      <vt:lpstr>Vlastný návrh</vt:lpstr>
      <vt:lpstr>Pramene  futurológie</vt:lpstr>
      <vt:lpstr>      Pramene futurológie Vývinová futuristika, ktorú prezentujeme vo svojej práci, patrí do kategórie prírodných vied. Líši sa od futurológie,  patriacej k spoločenským vedám hlavne tým, že vejár možností sme začlenili do triangulácie údajov z dostupných vedných disciplín, navýšených o vízie vlastných futurologických kompetencií, vyplývajúcich z hlbinného poznania prírodných zákonov.  Kalibračné bozóny predstavujú  kalibračnú grupu svetelného spektra. Definovali sme ju ako grupu silových polí, ktoré svojou supersymetriou od vekov kalibrujú a transformujú vesmír, prírodu a spoločnosť až k hraniciam dokonalosti. Dnešnou témou budú pramene futurológie, ktoré budeme skúmať z hľadiska inteligencií, ktoré sú zakotvené už v silových poliach svetelného spektra ako kalibračné bozóny .                                                          Poznanie                                            pi tam, kde múdrosť pramení.                                            Neschodné cesty zdolaj preň.                                            Veľkolepé je v umení                                            pretvoriť život na báseň.                                      </vt:lpstr>
      <vt:lpstr>Snímka 3</vt:lpstr>
      <vt:lpstr>Karl Heinrich Marx, 5.5.1818</vt:lpstr>
      <vt:lpstr>Stephen Hawking, 8.1.1942</vt:lpstr>
      <vt:lpstr>Snímka 6</vt:lpstr>
      <vt:lpstr>Snímka 7</vt:lpstr>
      <vt:lpstr>Snímka 8</vt:lpstr>
      <vt:lpstr>Snímka 9</vt:lpstr>
      <vt:lpstr>Snímka 10</vt:lpstr>
      <vt:lpstr>Snímka 11</vt:lpstr>
      <vt:lpstr>Snímka 12</vt:lpstr>
      <vt:lpstr>Snímka 13</vt:lpstr>
      <vt:lpstr>Snímka 14</vt:lpstr>
      <vt:lpstr>Sedemročné kalibračné grupy v cyklicky sa opakujúcich biorytmoch a ich súvislosť  s futurologickými kompetenciami.</vt:lpstr>
      <vt:lpstr>Snímka 16</vt:lpstr>
      <vt:lpstr>Snímka 17</vt:lpstr>
      <vt:lpstr>Snímka 18</vt:lpstr>
      <vt:lpstr>Snímka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doma</dc:creator>
  <cp:lastModifiedBy>doma</cp:lastModifiedBy>
  <cp:revision>374</cp:revision>
  <dcterms:created xsi:type="dcterms:W3CDTF">2015-04-19T09:49:20Z</dcterms:created>
  <dcterms:modified xsi:type="dcterms:W3CDTF">2017-06-08T14:32:43Z</dcterms:modified>
</cp:coreProperties>
</file>