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76" r:id="rId8"/>
    <p:sldId id="261" r:id="rId9"/>
    <p:sldId id="262" r:id="rId10"/>
    <p:sldId id="263" r:id="rId11"/>
    <p:sldId id="264" r:id="rId12"/>
    <p:sldId id="268" r:id="rId13"/>
    <p:sldId id="269" r:id="rId14"/>
    <p:sldId id="270" r:id="rId15"/>
    <p:sldId id="265" r:id="rId16"/>
    <p:sldId id="266" r:id="rId17"/>
    <p:sldId id="267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2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6450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048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50270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2130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4109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993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773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6183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1953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6952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5949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8A0CD-0BFD-45D7-86DE-21CD4CC54066}" type="datetimeFigureOut">
              <a:rPr lang="sk-SK" smtClean="0"/>
              <a:t>20. 11. 2014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2F9B5-94B4-4D83-8C5A-D0B62C08CE9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5188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Boz%C3%B3n_Z" TargetMode="External"/><Relationship Id="rId3" Type="http://schemas.openxmlformats.org/officeDocument/2006/relationships/hyperlink" Target="http://sk.wikipedia.org/wiki/Glu%C3%B3n" TargetMode="External"/><Relationship Id="rId7" Type="http://schemas.openxmlformats.org/officeDocument/2006/relationships/hyperlink" Target="http://sk.wikipedia.org/wiki/Boz%C3%B3n_W" TargetMode="External"/><Relationship Id="rId2" Type="http://schemas.openxmlformats.org/officeDocument/2006/relationships/hyperlink" Target="http://sk.wikipedia.org/wiki/%C5%A0tandardn%C3%BD_mode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Elektromagnetick%C3%A1_interakcia" TargetMode="External"/><Relationship Id="rId11" Type="http://schemas.openxmlformats.org/officeDocument/2006/relationships/hyperlink" Target="http://sk.wikipedia.org/wiki/Gravita%C4%8Dn%C3%A1_sila" TargetMode="External"/><Relationship Id="rId5" Type="http://schemas.openxmlformats.org/officeDocument/2006/relationships/hyperlink" Target="http://sk.wikipedia.org/wiki/Fot%C3%B3n" TargetMode="External"/><Relationship Id="rId10" Type="http://schemas.openxmlformats.org/officeDocument/2006/relationships/hyperlink" Target="http://sk.wikipedia.org/wiki/Gravit%C3%B3n" TargetMode="External"/><Relationship Id="rId4" Type="http://schemas.openxmlformats.org/officeDocument/2006/relationships/hyperlink" Target="http://sk.wikipedia.org/wiki/Siln%C3%A1_interakcia_hmotn%C3%BDch_objektov" TargetMode="External"/><Relationship Id="rId9" Type="http://schemas.openxmlformats.org/officeDocument/2006/relationships/hyperlink" Target="http://sk.wikipedia.org/wiki/Slab%C3%A1_interakcia_hmotn%C3%BDch_objektov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Pauliho_vylu%C4%8Dovac%C3%AD_princ%C3%ADp" TargetMode="External"/><Relationship Id="rId2" Type="http://schemas.openxmlformats.org/officeDocument/2006/relationships/hyperlink" Target="http://sk.wikipedia.org/w/index.php?title=Fermiovo-Diracovo_rozdelenie&amp;action=edit&amp;redlink=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Gravit%C3%B3n" TargetMode="External"/><Relationship Id="rId2" Type="http://schemas.openxmlformats.org/officeDocument/2006/relationships/hyperlink" Target="http://sk.wikipedia.org/wiki/Higgsov_boz%C3%B3n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Elektrick%C3%BD_n%C3%A1boj" TargetMode="External"/><Relationship Id="rId3" Type="http://schemas.openxmlformats.org/officeDocument/2006/relationships/hyperlink" Target="http://sk.wikipedia.org/wiki/Slab%C3%A1_interakcia" TargetMode="External"/><Relationship Id="rId7" Type="http://schemas.openxmlformats.org/officeDocument/2006/relationships/hyperlink" Target="http://sk.wikipedia.org/wiki/Fyzika_%C4%8Dast%C3%ADc" TargetMode="External"/><Relationship Id="rId2" Type="http://schemas.openxmlformats.org/officeDocument/2006/relationships/hyperlink" Target="http://sk.wikipedia.org/wiki/Element%C3%A1rna_%C4%8Dast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%C5%A0tandardn%C3%BD_model" TargetMode="External"/><Relationship Id="rId5" Type="http://schemas.openxmlformats.org/officeDocument/2006/relationships/hyperlink" Target="http://sk.wikipedia.org/wiki/1983" TargetMode="External"/><Relationship Id="rId4" Type="http://schemas.openxmlformats.org/officeDocument/2006/relationships/hyperlink" Target="http://sk.wikipedia.org/wiki/CERN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"/>
            <a:ext cx="9108504" cy="24928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k-SK" sz="5400" b="1" dirty="0" smtClean="0">
                <a:latin typeface="Times New Roman" pitchFamily="18" charset="0"/>
                <a:cs typeface="Times New Roman" pitchFamily="18" charset="0"/>
              </a:rPr>
              <a:t>Silové polia</a:t>
            </a:r>
            <a:endParaRPr lang="sk-SK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1700808"/>
            <a:ext cx="9144000" cy="515719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sk-SK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k-SK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k-SK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k-SK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Doc. RNDr. Elena Ferencová, CSc.</a:t>
            </a:r>
          </a:p>
          <a:p>
            <a:r>
              <a:rPr lang="sk-SK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Ústav lekárskej fyziky, biofyziky, informatiky </a:t>
            </a:r>
          </a:p>
          <a:p>
            <a:r>
              <a:rPr lang="sk-SK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sk-SK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telemedicíny</a:t>
            </a:r>
            <a:r>
              <a:rPr lang="sk-SK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Lekárska fakulta, </a:t>
            </a:r>
          </a:p>
          <a:p>
            <a:r>
              <a:rPr lang="sk-SK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Univerzita Komenského, Bratislava</a:t>
            </a:r>
            <a:endParaRPr lang="sk-SK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243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7687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sk-SK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Výmenná </a:t>
            </a:r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častica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(iné názvy: </a:t>
            </a:r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výmenný </a:t>
            </a:r>
            <a:r>
              <a:rPr lang="sk-SK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bozón</a:t>
            </a:r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kalibračný </a:t>
            </a:r>
            <a:r>
              <a:rPr lang="sk-SK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bozón</a:t>
            </a:r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častica poľa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je (podľa tzv. 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Štandardný model"/>
              </a:rPr>
              <a:t>štandardného modelu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istý druh častice, ktorá „tvorí“ (teda prenáša) interakcie medzi časticami.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2276872"/>
            <a:ext cx="9144000" cy="458112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Delia sa podľa prenášanej interakcie na</a:t>
            </a:r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sk-SK" dirty="0" smtClean="0"/>
              <a:t>8 </a:t>
            </a:r>
            <a:r>
              <a:rPr lang="sk-SK" dirty="0" err="1">
                <a:hlinkClick r:id="rId3" tooltip="Gluón"/>
              </a:rPr>
              <a:t>gluónov</a:t>
            </a:r>
            <a:r>
              <a:rPr lang="sk-SK" dirty="0"/>
              <a:t>, ktoré prenášajú </a:t>
            </a:r>
            <a:r>
              <a:rPr lang="sk-SK" dirty="0">
                <a:hlinkClick r:id="rId4" tooltip="Silná interakcia hmotných objektov"/>
              </a:rPr>
              <a:t>silnú interakciu</a:t>
            </a:r>
            <a:r>
              <a:rPr lang="sk-SK" dirty="0"/>
              <a:t> (jadrová sila)</a:t>
            </a:r>
          </a:p>
          <a:p>
            <a:r>
              <a:rPr lang="sk-SK" dirty="0">
                <a:hlinkClick r:id="rId5" tooltip="Fotón"/>
              </a:rPr>
              <a:t>fotón</a:t>
            </a:r>
            <a:r>
              <a:rPr lang="sk-SK" dirty="0"/>
              <a:t>, ktorý prenáša </a:t>
            </a:r>
            <a:r>
              <a:rPr lang="sk-SK" dirty="0">
                <a:hlinkClick r:id="rId6" tooltip="Elektromagnetická interakcia"/>
              </a:rPr>
              <a:t>elektromagnetickú interakciu</a:t>
            </a:r>
            <a:r>
              <a:rPr lang="sk-SK" dirty="0"/>
              <a:t> (elektromagnetická sila)</a:t>
            </a:r>
          </a:p>
          <a:p>
            <a:r>
              <a:rPr lang="sk-SK" dirty="0"/>
              <a:t>2 </a:t>
            </a:r>
            <a:r>
              <a:rPr lang="sk-SK" dirty="0" err="1">
                <a:hlinkClick r:id="rId7" tooltip="Bozón W"/>
              </a:rPr>
              <a:t>bozóny</a:t>
            </a:r>
            <a:r>
              <a:rPr lang="sk-SK" dirty="0">
                <a:hlinkClick r:id="rId7" tooltip="Bozón W"/>
              </a:rPr>
              <a:t> W</a:t>
            </a:r>
            <a:r>
              <a:rPr lang="sk-SK" dirty="0"/>
              <a:t> a 1 </a:t>
            </a:r>
            <a:r>
              <a:rPr lang="sk-SK" dirty="0" err="1">
                <a:hlinkClick r:id="rId8" tooltip="Bozón Z"/>
              </a:rPr>
              <a:t>bozón</a:t>
            </a:r>
            <a:r>
              <a:rPr lang="sk-SK" dirty="0">
                <a:hlinkClick r:id="rId8" tooltip="Bozón Z"/>
              </a:rPr>
              <a:t> Z</a:t>
            </a:r>
            <a:r>
              <a:rPr lang="sk-SK" dirty="0"/>
              <a:t>, ktoré prenášajú </a:t>
            </a:r>
            <a:r>
              <a:rPr lang="sk-SK" dirty="0">
                <a:hlinkClick r:id="rId9" tooltip="Slabá interakcia hmotných objektov"/>
              </a:rPr>
              <a:t>slabú interakciu</a:t>
            </a:r>
            <a:r>
              <a:rPr lang="sk-SK" dirty="0"/>
              <a:t> (rádioaktivita)</a:t>
            </a:r>
          </a:p>
          <a:p>
            <a:r>
              <a:rPr lang="sk-SK" dirty="0" err="1">
                <a:hlinkClick r:id="rId10" tooltip="Gravitón"/>
              </a:rPr>
              <a:t>gravitón</a:t>
            </a:r>
            <a:r>
              <a:rPr lang="sk-SK" dirty="0"/>
              <a:t> (len hypotetický), ktorý prenáša </a:t>
            </a:r>
            <a:r>
              <a:rPr lang="sk-SK" dirty="0">
                <a:hlinkClick r:id="rId11" tooltip="Gravitačná sila"/>
              </a:rPr>
              <a:t>gravitačnú silu</a:t>
            </a:r>
            <a:endParaRPr lang="sk-SK" dirty="0"/>
          </a:p>
          <a:p>
            <a:pPr marL="0" indent="0">
              <a:buNone/>
            </a:pPr>
            <a:endParaRPr lang="sk-SK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637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46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</p:pic>
      <p:sp>
        <p:nvSpPr>
          <p:cNvPr id="2" name="Obdĺžnik 1"/>
          <p:cNvSpPr/>
          <p:nvPr/>
        </p:nvSpPr>
        <p:spPr>
          <a:xfrm>
            <a:off x="53788" y="593467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Štandardný model elementárnych častíc. </a:t>
            </a:r>
            <a:endParaRPr lang="sk-SK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Kalibračné </a:t>
            </a:r>
            <a:r>
              <a:rPr lang="sk-SK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bozóny</a:t>
            </a:r>
            <a:r>
              <a:rPr lang="sk-SK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tvoria posledný </a:t>
            </a:r>
            <a:r>
              <a:rPr lang="sk-SK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stĺpec. </a:t>
            </a:r>
            <a:endParaRPr lang="sk-SK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073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sk-SK" b="1" dirty="0" smtClean="0"/>
              <a:t>Rozdelenie elementárnych častíc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sk-SK" altLang="sk-SK" b="1" u="sng" dirty="0" err="1"/>
              <a:t>Fermióny</a:t>
            </a:r>
            <a:r>
              <a:rPr lang="sk-SK" altLang="sk-SK" b="1" dirty="0"/>
              <a:t>	/	</a:t>
            </a:r>
            <a:r>
              <a:rPr lang="sk-SK" altLang="sk-SK" b="1" u="sng" dirty="0" err="1"/>
              <a:t>Bozóny</a:t>
            </a:r>
            <a:endParaRPr lang="sk-SK" altLang="sk-SK" b="1" u="sng" dirty="0"/>
          </a:p>
          <a:p>
            <a:endParaRPr lang="sk-SK" altLang="sk-SK" b="1" u="sng" dirty="0"/>
          </a:p>
          <a:p>
            <a:r>
              <a:rPr lang="sk-SK" altLang="sk-SK" b="1" u="sng" dirty="0"/>
              <a:t>Elementárne častice</a:t>
            </a:r>
          </a:p>
          <a:p>
            <a:r>
              <a:rPr lang="sk-SK" altLang="sk-SK" dirty="0"/>
              <a:t>	1. KVARKY</a:t>
            </a:r>
          </a:p>
          <a:p>
            <a:r>
              <a:rPr lang="sk-SK" altLang="sk-SK" dirty="0"/>
              <a:t>	2. LEPTÓNY</a:t>
            </a:r>
          </a:p>
          <a:p>
            <a:r>
              <a:rPr lang="sk-SK" altLang="sk-SK" dirty="0"/>
              <a:t>	3. KALIBRAČNÉ BOZÓNY</a:t>
            </a:r>
          </a:p>
          <a:p>
            <a:r>
              <a:rPr lang="sk-SK" altLang="sk-SK" dirty="0"/>
              <a:t>	4. </a:t>
            </a:r>
            <a:r>
              <a:rPr lang="sk-SK" altLang="sk-SK" b="1" dirty="0"/>
              <a:t>HIGGSOV BOZÓN</a:t>
            </a:r>
          </a:p>
          <a:p>
            <a:endParaRPr lang="sk-SK" altLang="sk-SK" u="sng" dirty="0"/>
          </a:p>
          <a:p>
            <a:r>
              <a:rPr lang="sk-SK" altLang="sk-SK" b="1" u="sng" dirty="0"/>
              <a:t>Elementárne častice v širšom slova zmysle </a:t>
            </a:r>
            <a:r>
              <a:rPr lang="sk-SK" altLang="sk-SK" dirty="0"/>
              <a:t>	-charakterizované</a:t>
            </a:r>
            <a:endParaRPr lang="sk-SK" altLang="sk-SK" b="1" u="sng" dirty="0"/>
          </a:p>
          <a:p>
            <a:r>
              <a:rPr lang="sk-SK" altLang="sk-SK" dirty="0"/>
              <a:t>	5. MEZÓNY</a:t>
            </a:r>
            <a:r>
              <a:rPr lang="sk-SK" altLang="sk-SK" b="1" dirty="0"/>
              <a:t>	</a:t>
            </a:r>
            <a:r>
              <a:rPr lang="sk-SK" altLang="sk-SK" b="1" dirty="0" smtClean="0"/>
              <a:t> </a:t>
            </a:r>
            <a:r>
              <a:rPr lang="sk-SK" altLang="sk-SK" b="1" dirty="0"/>
              <a:t>m</a:t>
            </a:r>
            <a:r>
              <a:rPr lang="sk-SK" altLang="sk-SK" sz="2800" baseline="-25000" dirty="0"/>
              <a:t>0</a:t>
            </a:r>
            <a:r>
              <a:rPr lang="sk-SK" altLang="sk-SK" b="1" dirty="0"/>
              <a:t>, </a:t>
            </a:r>
            <a:r>
              <a:rPr lang="sk-SK" altLang="sk-SK" sz="3600" b="1" dirty="0" err="1"/>
              <a:t>E</a:t>
            </a:r>
            <a:r>
              <a:rPr lang="sk-SK" altLang="sk-SK" sz="2800" dirty="0" err="1"/>
              <a:t>p</a:t>
            </a:r>
            <a:r>
              <a:rPr lang="sk-SK" altLang="sk-SK" sz="2800" b="1" dirty="0"/>
              <a:t>, </a:t>
            </a:r>
            <a:r>
              <a:rPr lang="sk-SK" altLang="sk-SK" b="1" dirty="0"/>
              <a:t>doba</a:t>
            </a:r>
            <a:r>
              <a:rPr lang="sk-SK" altLang="sk-SK" sz="2800" b="1" dirty="0"/>
              <a:t> „</a:t>
            </a:r>
            <a:r>
              <a:rPr lang="sk-SK" altLang="sk-SK" b="1" dirty="0"/>
              <a:t>života</a:t>
            </a:r>
            <a:r>
              <a:rPr lang="sk-SK" altLang="sk-SK" sz="2800" b="1" dirty="0"/>
              <a:t>“</a:t>
            </a:r>
            <a:r>
              <a:rPr lang="sk-SK" altLang="sk-SK" b="1" dirty="0"/>
              <a:t>, </a:t>
            </a:r>
            <a:r>
              <a:rPr lang="sk-SK" altLang="sk-SK" b="1" dirty="0" err="1" smtClean="0"/>
              <a:t>spin</a:t>
            </a:r>
            <a:r>
              <a:rPr lang="sk-SK" altLang="sk-SK" b="1" dirty="0"/>
              <a:t>, </a:t>
            </a:r>
            <a:r>
              <a:rPr lang="sk-SK" altLang="sk-SK" b="1" dirty="0" err="1"/>
              <a:t>kvant</a:t>
            </a:r>
            <a:r>
              <a:rPr lang="sk-SK" altLang="sk-SK" b="1" dirty="0"/>
              <a:t>. čísla</a:t>
            </a:r>
          </a:p>
          <a:p>
            <a:r>
              <a:rPr lang="sk-SK" altLang="sk-SK" dirty="0"/>
              <a:t>	6. BARYÓNY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57603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6084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Typy interakcií:</a:t>
            </a:r>
            <a:b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Gravitačná interakcie </a:t>
            </a:r>
            <a:b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Elektromagnetická interakcia</a:t>
            </a:r>
            <a:b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Silná interakcia</a:t>
            </a:r>
            <a:b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Slabá interakcia</a:t>
            </a:r>
            <a:b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k-S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k-S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k-S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sk-SK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Documents and Settings\Maťo\Desktop\elementárne častice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848"/>
            <a:ext cx="9144000" cy="479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0349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47" y="8638"/>
            <a:ext cx="9144000" cy="105273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BOZÓNY</a:t>
            </a:r>
            <a:endParaRPr lang="sk-SK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sk-SK" dirty="0"/>
              <a:t>Kategória </a:t>
            </a:r>
            <a:r>
              <a:rPr lang="sk-SK" dirty="0" err="1"/>
              <a:t>elem</a:t>
            </a:r>
            <a:r>
              <a:rPr lang="sk-SK" dirty="0"/>
              <a:t>. častíc	      </a:t>
            </a:r>
            <a:r>
              <a:rPr lang="sk-SK" dirty="0">
                <a:solidFill>
                  <a:srgbClr val="FF0000"/>
                </a:solidFill>
              </a:rPr>
              <a:t>(</a:t>
            </a:r>
            <a:r>
              <a:rPr lang="sk-SK" dirty="0" err="1">
                <a:solidFill>
                  <a:srgbClr val="FF0000"/>
                </a:solidFill>
              </a:rPr>
              <a:t>spin</a:t>
            </a:r>
            <a:r>
              <a:rPr lang="sk-SK" dirty="0">
                <a:solidFill>
                  <a:srgbClr val="FF0000"/>
                </a:solidFill>
              </a:rPr>
              <a:t>- celočíselný</a:t>
            </a:r>
            <a:r>
              <a:rPr lang="sk-SK" dirty="0"/>
              <a:t>)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sk-SK" dirty="0"/>
              <a:t>Nerozlíšiteľné častice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sk-SK" dirty="0"/>
              <a:t>Nedodržujú </a:t>
            </a:r>
            <a:r>
              <a:rPr lang="sk-SK" u="sng" dirty="0" err="1">
                <a:solidFill>
                  <a:srgbClr val="FF0000"/>
                </a:solidFill>
              </a:rPr>
              <a:t>Pauliho</a:t>
            </a:r>
            <a:r>
              <a:rPr lang="sk-SK" u="sng" dirty="0">
                <a:solidFill>
                  <a:srgbClr val="FF0000"/>
                </a:solidFill>
              </a:rPr>
              <a:t> vylučovací princíp</a:t>
            </a:r>
            <a:endParaRPr lang="sk-SK" dirty="0">
              <a:solidFill>
                <a:srgbClr val="FF0000"/>
              </a:solidFill>
            </a:endParaRPr>
          </a:p>
          <a:p>
            <a:pPr marL="996696" lvl="2" fontAlgn="auto"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sk-SK" dirty="0">
                <a:solidFill>
                  <a:srgbClr val="FF0000"/>
                </a:solidFill>
              </a:rPr>
              <a:t>Netvoria stabilné štruktúry	</a:t>
            </a:r>
          </a:p>
          <a:p>
            <a:pPr marL="996696" lvl="2" fontAlgn="auto"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sk-SK" dirty="0">
                <a:solidFill>
                  <a:srgbClr val="FF0000"/>
                </a:solidFill>
              </a:rPr>
              <a:t>Pri </a:t>
            </a:r>
            <a:r>
              <a:rPr lang="sk-SK" dirty="0" err="1">
                <a:solidFill>
                  <a:srgbClr val="FF0000"/>
                </a:solidFill>
              </a:rPr>
              <a:t>supravodivosti</a:t>
            </a:r>
            <a:r>
              <a:rPr lang="sk-SK" dirty="0">
                <a:solidFill>
                  <a:srgbClr val="FF0000"/>
                </a:solidFill>
              </a:rPr>
              <a:t> sa „pár“ </a:t>
            </a:r>
            <a:r>
              <a:rPr lang="sk-SK" dirty="0" err="1">
                <a:solidFill>
                  <a:srgbClr val="FF0000"/>
                </a:solidFill>
              </a:rPr>
              <a:t>fermiónov</a:t>
            </a:r>
            <a:r>
              <a:rPr lang="sk-SK" dirty="0">
                <a:solidFill>
                  <a:srgbClr val="FF0000"/>
                </a:solidFill>
              </a:rPr>
              <a:t> správa ako </a:t>
            </a:r>
            <a:r>
              <a:rPr lang="sk-SK" dirty="0" err="1">
                <a:solidFill>
                  <a:srgbClr val="FF0000"/>
                </a:solidFill>
              </a:rPr>
              <a:t>bozón</a:t>
            </a:r>
            <a:endParaRPr lang="sk-SK" dirty="0">
              <a:solidFill>
                <a:srgbClr val="FF0000"/>
              </a:solidFill>
            </a:endParaRP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sk-SK" dirty="0"/>
              <a:t>Príklady </a:t>
            </a:r>
            <a:r>
              <a:rPr lang="sk-SK" dirty="0" err="1"/>
              <a:t>bozónov</a:t>
            </a:r>
            <a:r>
              <a:rPr lang="sk-SK" dirty="0"/>
              <a:t>:</a:t>
            </a:r>
          </a:p>
          <a:p>
            <a:pPr marL="731520" lvl="1" indent="-27432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sk-SK" dirty="0"/>
              <a:t>Kalibračné </a:t>
            </a:r>
            <a:r>
              <a:rPr lang="sk-SK" dirty="0" err="1"/>
              <a:t>bozóny</a:t>
            </a:r>
            <a:endParaRPr lang="sk-SK" dirty="0"/>
          </a:p>
          <a:p>
            <a:pPr marL="731520" lvl="1" indent="-27432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sk-SK" dirty="0" err="1"/>
              <a:t>Higgsove</a:t>
            </a:r>
            <a:r>
              <a:rPr lang="sk-SK" dirty="0"/>
              <a:t> </a:t>
            </a:r>
            <a:r>
              <a:rPr lang="sk-SK" dirty="0" err="1"/>
              <a:t>bozóny</a:t>
            </a:r>
            <a:endParaRPr lang="sk-SK" dirty="0"/>
          </a:p>
          <a:p>
            <a:pPr marL="731520" lvl="1" indent="-27432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sk-SK" dirty="0" err="1"/>
              <a:t>Mezóny</a:t>
            </a:r>
            <a:endParaRPr lang="sk-SK" dirty="0"/>
          </a:p>
          <a:p>
            <a:pPr marL="731520" lvl="1" indent="-27432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sk-SK" dirty="0" err="1"/>
              <a:t>Fonóny</a:t>
            </a:r>
            <a:endParaRPr lang="sk-SK" dirty="0"/>
          </a:p>
          <a:p>
            <a:pPr marL="731520" lvl="1" indent="-27432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sk-SK" dirty="0"/>
              <a:t>Atómy </a:t>
            </a:r>
            <a:r>
              <a:rPr lang="sk-SK" baseline="30000" dirty="0"/>
              <a:t>4</a:t>
            </a:r>
            <a:r>
              <a:rPr lang="sk-SK" dirty="0"/>
              <a:t>He pri teplotách pod 2,17 K (</a:t>
            </a:r>
            <a:r>
              <a:rPr lang="el-GR" dirty="0"/>
              <a:t>λ</a:t>
            </a:r>
            <a:r>
              <a:rPr lang="sk-SK" dirty="0"/>
              <a:t> bod)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68355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sk-S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Vlastnosti </a:t>
            </a:r>
            <a:r>
              <a:rPr lang="sk-SK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bozónov</a:t>
            </a:r>
            <a:r>
              <a:rPr lang="sk-S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sú v kontraste s vlastnosťami </a:t>
            </a:r>
            <a:r>
              <a:rPr lang="sk-SK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fermiónov</a:t>
            </a:r>
            <a:r>
              <a:rPr lang="sk-S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ktoré sa správajú podľa </a:t>
            </a:r>
            <a:r>
              <a:rPr lang="sk-SK" sz="2800" b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 tooltip="Fermiovo-Diracovo rozdelenie (stránka neexistuje)"/>
              </a:rPr>
              <a:t>Fermi-Diracovho</a:t>
            </a:r>
            <a:r>
              <a:rPr lang="sk-SK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Fermiovo-Diracovo rozdelenie (stránka neexistuje)"/>
              </a:rPr>
              <a:t> rozdelenia</a:t>
            </a:r>
            <a:r>
              <a:rPr lang="sk-S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keď sa viac </a:t>
            </a:r>
            <a:r>
              <a:rPr lang="sk-SK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fermiónov</a:t>
            </a:r>
            <a:r>
              <a:rPr lang="sk-S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Pauliho vylučovací princíp"/>
              </a:rPr>
              <a:t>nemôže nachádzať v rovnakom kvantovom stave</a:t>
            </a:r>
            <a:r>
              <a:rPr lang="sk-SK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15719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Keďže sa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bozóny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rovnakou energiou môžu nachádzať na rovnakom mieste v priestore, tak tieto častice zväčša sprostredkujú prenos síl, pričom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fermióny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zvyčajne tvoria hmotu.</a:t>
            </a:r>
          </a:p>
          <a:p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Rozlišujeme elementárne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bozóny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ako napr. fotóny a zložené ako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mezóny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Všetky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bozóny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majú celočíselný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zatiaľ čo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fermiónov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poločíselný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568408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sk-S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 keď </a:t>
            </a:r>
            <a:r>
              <a:rPr lang="sk-SK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bozóny</a:t>
            </a:r>
            <a:r>
              <a:rPr lang="sk-S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sú väčšinou zložené častice, tak v štandardnom modeli existuje šesť elementárnych </a:t>
            </a:r>
            <a:r>
              <a:rPr lang="sk-SK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bozónov</a:t>
            </a:r>
            <a:r>
              <a:rPr lang="sk-S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sk-SK" dirty="0"/>
              <a:t>Štyri kalibračné </a:t>
            </a:r>
            <a:r>
              <a:rPr lang="sk-SK" dirty="0" err="1"/>
              <a:t>bozóny</a:t>
            </a:r>
            <a:r>
              <a:rPr lang="sk-SK" dirty="0"/>
              <a:t> (</a:t>
            </a:r>
            <a:r>
              <a:rPr lang="el-GR" dirty="0"/>
              <a:t>γ , </a:t>
            </a:r>
            <a:r>
              <a:rPr lang="sk-SK" dirty="0"/>
              <a:t>g , W</a:t>
            </a:r>
            <a:r>
              <a:rPr lang="sk-SK" baseline="30000" dirty="0"/>
              <a:t>+/-</a:t>
            </a:r>
            <a:r>
              <a:rPr lang="sk-SK" dirty="0"/>
              <a:t> , Z)</a:t>
            </a:r>
          </a:p>
          <a:p>
            <a:r>
              <a:rPr lang="sk-SK" dirty="0" err="1">
                <a:hlinkClick r:id="rId2" tooltip="Higgsov bozón"/>
              </a:rPr>
              <a:t>Higgsov</a:t>
            </a:r>
            <a:r>
              <a:rPr lang="sk-SK" dirty="0">
                <a:hlinkClick r:id="rId2" tooltip="Higgsov bozón"/>
              </a:rPr>
              <a:t> </a:t>
            </a:r>
            <a:r>
              <a:rPr lang="sk-SK" dirty="0" err="1">
                <a:hlinkClick r:id="rId2" tooltip="Higgsov bozón"/>
              </a:rPr>
              <a:t>bozón</a:t>
            </a:r>
            <a:r>
              <a:rPr lang="sk-SK" dirty="0"/>
              <a:t> (H</a:t>
            </a:r>
            <a:r>
              <a:rPr lang="sk-SK" baseline="30000" dirty="0"/>
              <a:t>0</a:t>
            </a:r>
            <a:r>
              <a:rPr lang="sk-SK" dirty="0"/>
              <a:t>)</a:t>
            </a:r>
          </a:p>
          <a:p>
            <a:r>
              <a:rPr lang="sk-SK" dirty="0" err="1">
                <a:hlinkClick r:id="rId3" tooltip="Gravitón"/>
              </a:rPr>
              <a:t>gravitón</a:t>
            </a:r>
            <a:r>
              <a:rPr lang="sk-SK" dirty="0"/>
              <a:t> (G)</a:t>
            </a:r>
          </a:p>
          <a:p>
            <a:r>
              <a:rPr lang="sk-SK" dirty="0" err="1"/>
              <a:t>Higgsov</a:t>
            </a:r>
            <a:r>
              <a:rPr lang="sk-SK" dirty="0"/>
              <a:t> </a:t>
            </a:r>
            <a:r>
              <a:rPr lang="sk-SK" dirty="0" err="1"/>
              <a:t>bozón</a:t>
            </a:r>
            <a:r>
              <a:rPr lang="sk-SK" dirty="0"/>
              <a:t> a </a:t>
            </a:r>
            <a:r>
              <a:rPr lang="sk-SK" dirty="0" err="1"/>
              <a:t>gravitón</a:t>
            </a:r>
            <a:r>
              <a:rPr lang="sk-SK" dirty="0"/>
              <a:t> zatiaľ neboli experimentálne pozorované, zatiaľ čo kalibračné </a:t>
            </a:r>
            <a:r>
              <a:rPr lang="sk-SK" dirty="0" err="1"/>
              <a:t>bozóny</a:t>
            </a:r>
            <a:r>
              <a:rPr lang="sk-SK" dirty="0"/>
              <a:t> </a:t>
            </a:r>
            <a:r>
              <a:rPr lang="sk-SK" dirty="0" smtClean="0"/>
              <a:t>áno.</a:t>
            </a:r>
            <a:endParaRPr lang="sk-SK" dirty="0"/>
          </a:p>
          <a:p>
            <a:r>
              <a:rPr lang="sk-SK" dirty="0"/>
              <a:t>Zložené </a:t>
            </a:r>
            <a:r>
              <a:rPr lang="sk-SK" dirty="0" err="1"/>
              <a:t>bozóny</a:t>
            </a:r>
            <a:r>
              <a:rPr lang="sk-SK" dirty="0"/>
              <a:t> sú dôležité pre </a:t>
            </a:r>
            <a:r>
              <a:rPr lang="sk-SK" dirty="0" err="1" smtClean="0"/>
              <a:t>supravodivosť</a:t>
            </a:r>
            <a:endParaRPr lang="sk-SK" dirty="0"/>
          </a:p>
          <a:p>
            <a:pPr marL="0" indent="0">
              <a:buNone/>
            </a:pP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906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k-SK" b="1" dirty="0" err="1"/>
              <a:t>Bozóny</a:t>
            </a:r>
            <a:r>
              <a:rPr lang="sk-SK" b="1" dirty="0"/>
              <a:t> W a Z</a:t>
            </a:r>
            <a:r>
              <a:rPr lang="sk-SK" dirty="0"/>
              <a:t> sú </a:t>
            </a:r>
            <a:r>
              <a:rPr lang="sk-SK" dirty="0">
                <a:hlinkClick r:id="rId2" tooltip="Elementárna častica"/>
              </a:rPr>
              <a:t>elementárne častice</a:t>
            </a:r>
            <a:r>
              <a:rPr lang="sk-SK" dirty="0"/>
              <a:t>, ktoré sprostredkúvajú </a:t>
            </a:r>
            <a:r>
              <a:rPr lang="sk-SK" dirty="0">
                <a:hlinkClick r:id="rId3" tooltip="Slabá interakcia"/>
              </a:rPr>
              <a:t>slabú interakciu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k-SK" dirty="0"/>
              <a:t>Boli objavené v </a:t>
            </a:r>
            <a:r>
              <a:rPr lang="sk-SK" dirty="0" err="1">
                <a:hlinkClick r:id="rId4" tooltip="CERN"/>
              </a:rPr>
              <a:t>CERNe</a:t>
            </a:r>
            <a:r>
              <a:rPr lang="sk-SK" dirty="0"/>
              <a:t> </a:t>
            </a:r>
            <a:r>
              <a:rPr lang="sk-SK" dirty="0" err="1"/>
              <a:t>v</a:t>
            </a:r>
            <a:r>
              <a:rPr lang="sk-SK" dirty="0"/>
              <a:t> roku </a:t>
            </a:r>
            <a:r>
              <a:rPr lang="sk-SK" dirty="0">
                <a:hlinkClick r:id="rId5" tooltip="1983"/>
              </a:rPr>
              <a:t>1983</a:t>
            </a:r>
            <a:r>
              <a:rPr lang="sk-SK" dirty="0"/>
              <a:t> a považujú sa za hlavný úspech teórie </a:t>
            </a:r>
            <a:r>
              <a:rPr lang="sk-SK" dirty="0">
                <a:hlinkClick r:id="rId6" tooltip="Štandardný model"/>
              </a:rPr>
              <a:t>Štandardného modelu</a:t>
            </a:r>
            <a:r>
              <a:rPr lang="sk-SK" dirty="0"/>
              <a:t> </a:t>
            </a:r>
            <a:r>
              <a:rPr lang="sk-SK" dirty="0">
                <a:hlinkClick r:id="rId7" tooltip="Fyzika častíc"/>
              </a:rPr>
              <a:t>fyziky častíc</a:t>
            </a:r>
            <a:r>
              <a:rPr lang="sk-SK" dirty="0"/>
              <a:t>.</a:t>
            </a:r>
          </a:p>
          <a:p>
            <a:r>
              <a:rPr lang="sk-SK" dirty="0"/>
              <a:t>Častica W je pomenovaná po slove "</a:t>
            </a:r>
            <a:r>
              <a:rPr lang="sk-SK" dirty="0" err="1"/>
              <a:t>weak</a:t>
            </a:r>
            <a:r>
              <a:rPr lang="sk-SK" dirty="0"/>
              <a:t>", čo znamená "slabý" a označuje slabú interakciu. Z častica má názov z dôvodu, že sa predpokladalo, že to bude posledná častica, ktorú je potrebné objaviť. Iné vysvetlenie je také, že názov je odvodený z toho, že má nulový </a:t>
            </a:r>
            <a:r>
              <a:rPr lang="sk-SK" dirty="0">
                <a:hlinkClick r:id="rId8" tooltip="Elektrický náboj"/>
              </a:rPr>
              <a:t>elektrický náboj</a:t>
            </a:r>
            <a:r>
              <a:rPr lang="sk-SK" dirty="0"/>
              <a:t> (Z ako "</a:t>
            </a:r>
            <a:r>
              <a:rPr lang="sk-SK" dirty="0" err="1"/>
              <a:t>zero</a:t>
            </a:r>
            <a:r>
              <a:rPr lang="sk-SK" dirty="0"/>
              <a:t>", po slovensky "nula").</a:t>
            </a:r>
          </a:p>
          <a:p>
            <a:pPr marL="0" indent="0">
              <a:buNone/>
            </a:pP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149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16013"/>
          </a:xfrm>
        </p:spPr>
        <p:txBody>
          <a:bodyPr>
            <a:normAutofit/>
          </a:bodyPr>
          <a:lstStyle/>
          <a:p>
            <a:pPr algn="l"/>
            <a:r>
              <a:rPr lang="sk-SK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Fermióny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sk-SK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Fermions</a:t>
            </a:r>
            <a:r>
              <a:rPr lang="sk-SK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Zástupný symbol obsahu 2"/>
          <p:cNvSpPr>
            <a:spLocks noGrp="1"/>
          </p:cNvSpPr>
          <p:nvPr>
            <p:ph idx="1"/>
          </p:nvPr>
        </p:nvSpPr>
        <p:spPr bwMode="auto">
          <a:xfrm>
            <a:off x="0" y="1268413"/>
            <a:ext cx="914400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438150" indent="-319088" algn="l" rtl="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0250" indent="-2730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Char char="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66C7D"/>
              </a:buClr>
              <a:buFont typeface="Arial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025" indent="-182563" algn="l" rtl="0" fontAlgn="base">
              <a:spcBef>
                <a:spcPct val="20000"/>
              </a:spcBef>
              <a:spcAft>
                <a:spcPct val="0"/>
              </a:spcAft>
              <a:buClr>
                <a:srgbClr val="6BB76D"/>
              </a:buClr>
              <a:buFont typeface="Arial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5575" indent="-182563" algn="l" rtl="0" fontAlgn="base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38912" indent="-320040" fontAlgn="auto">
              <a:spcBef>
                <a:spcPts val="600"/>
              </a:spcBef>
              <a:spcAft>
                <a:spcPts val="600"/>
              </a:spcAft>
              <a:buFont typeface="Wingdings 2"/>
              <a:buChar char=""/>
              <a:defRPr/>
            </a:pPr>
            <a:r>
              <a:rPr lang="sk-SK" dirty="0" smtClean="0"/>
              <a:t>Kategória </a:t>
            </a:r>
            <a:r>
              <a:rPr lang="sk-SK" dirty="0" err="1" smtClean="0"/>
              <a:t>elem</a:t>
            </a:r>
            <a:r>
              <a:rPr lang="sk-SK" dirty="0" smtClean="0"/>
              <a:t>. častíc	(</a:t>
            </a:r>
            <a:r>
              <a:rPr lang="sk-SK" dirty="0" err="1" smtClean="0">
                <a:solidFill>
                  <a:schemeClr val="bg2">
                    <a:lumMod val="50000"/>
                  </a:schemeClr>
                </a:solidFill>
              </a:rPr>
              <a:t>spin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 – </a:t>
            </a:r>
            <a:r>
              <a:rPr lang="sk-SK" dirty="0" err="1" smtClean="0">
                <a:solidFill>
                  <a:schemeClr val="bg2">
                    <a:lumMod val="50000"/>
                  </a:schemeClr>
                </a:solidFill>
              </a:rPr>
              <a:t>poločís</a:t>
            </a:r>
            <a:r>
              <a:rPr lang="sk-SK" dirty="0" smtClean="0"/>
              <a:t>.)</a:t>
            </a:r>
          </a:p>
          <a:p>
            <a:pPr marL="438912" indent="-320040" fontAlgn="auto">
              <a:spcBef>
                <a:spcPts val="600"/>
              </a:spcBef>
              <a:spcAft>
                <a:spcPts val="600"/>
              </a:spcAft>
              <a:buFont typeface="Wingdings 2"/>
              <a:buChar char=""/>
              <a:defRPr/>
            </a:pPr>
            <a:r>
              <a:rPr lang="sk-SK" dirty="0" smtClean="0"/>
              <a:t>Častice zložené z nepárneho počtu </a:t>
            </a:r>
            <a:r>
              <a:rPr lang="sk-SK" dirty="0" err="1" smtClean="0"/>
              <a:t>fermiónov</a:t>
            </a:r>
            <a:endParaRPr lang="sk-SK" dirty="0" smtClean="0"/>
          </a:p>
          <a:p>
            <a:pPr marL="996696" lvl="2" fontAlgn="auto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Sa správajú ako </a:t>
            </a:r>
            <a:r>
              <a:rPr lang="sk-SK" dirty="0" err="1" smtClean="0">
                <a:solidFill>
                  <a:schemeClr val="bg2">
                    <a:lumMod val="50000"/>
                  </a:schemeClr>
                </a:solidFill>
              </a:rPr>
              <a:t>fermióny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  (p</a:t>
            </a:r>
            <a:r>
              <a:rPr lang="sk-SK" baseline="30000" dirty="0" smtClean="0">
                <a:solidFill>
                  <a:schemeClr val="bg2">
                    <a:lumMod val="50000"/>
                  </a:schemeClr>
                </a:solidFill>
              </a:rPr>
              <a:t>+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,n</a:t>
            </a:r>
            <a:r>
              <a:rPr lang="sk-SK" baseline="30000" dirty="0" smtClean="0">
                <a:solidFill>
                  <a:schemeClr val="bg2">
                    <a:lumMod val="50000"/>
                  </a:schemeClr>
                </a:solidFill>
              </a:rPr>
              <a:t>0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.. z troch kvarkov 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  <a:sym typeface="Wingdings" pitchFamily="2" charset="2"/>
              </a:rPr>
              <a:t> </a:t>
            </a:r>
            <a:r>
              <a:rPr lang="sk-SK" dirty="0" err="1" smtClean="0">
                <a:solidFill>
                  <a:schemeClr val="bg2">
                    <a:lumMod val="50000"/>
                  </a:schemeClr>
                </a:solidFill>
                <a:sym typeface="Wingdings" pitchFamily="2" charset="2"/>
              </a:rPr>
              <a:t>spin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½)</a:t>
            </a:r>
          </a:p>
          <a:p>
            <a:pPr marL="438912" indent="-320040" fontAlgn="auto">
              <a:spcBef>
                <a:spcPts val="600"/>
              </a:spcBef>
              <a:spcAft>
                <a:spcPts val="600"/>
              </a:spcAft>
              <a:buFont typeface="Wingdings 2"/>
              <a:buChar char=""/>
              <a:defRPr/>
            </a:pPr>
            <a:r>
              <a:rPr lang="sk-SK" dirty="0" smtClean="0"/>
              <a:t>Častice zložené z párneho počtu </a:t>
            </a:r>
            <a:r>
              <a:rPr lang="sk-SK" dirty="0" err="1" smtClean="0"/>
              <a:t>fermiónov</a:t>
            </a:r>
            <a:r>
              <a:rPr lang="sk-SK" dirty="0" smtClean="0"/>
              <a:t> </a:t>
            </a:r>
          </a:p>
          <a:p>
            <a:pPr marL="996696" lvl="2" fontAlgn="auto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Sa správajú ako </a:t>
            </a:r>
            <a:r>
              <a:rPr lang="sk-SK" dirty="0" err="1" smtClean="0">
                <a:solidFill>
                  <a:schemeClr val="bg2">
                    <a:lumMod val="50000"/>
                  </a:schemeClr>
                </a:solidFill>
              </a:rPr>
              <a:t>bozóny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br>
              <a:rPr lang="sk-SK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sk-SK" dirty="0" err="1" smtClean="0">
                <a:solidFill>
                  <a:schemeClr val="bg2">
                    <a:lumMod val="50000"/>
                  </a:schemeClr>
                </a:solidFill>
              </a:rPr>
              <a:t>mezóny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.. z 2 kvarkov (</a:t>
            </a:r>
            <a:r>
              <a:rPr lang="sk-SK" dirty="0" err="1" smtClean="0">
                <a:solidFill>
                  <a:schemeClr val="bg2">
                    <a:lumMod val="50000"/>
                  </a:schemeClr>
                </a:solidFill>
              </a:rPr>
              <a:t>kvark-antikvark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))</a:t>
            </a:r>
          </a:p>
          <a:p>
            <a:pPr marL="438912" indent="-320040" fontAlgn="auto">
              <a:spcBef>
                <a:spcPts val="600"/>
              </a:spcBef>
              <a:spcAft>
                <a:spcPts val="600"/>
              </a:spcAft>
              <a:buFont typeface="Wingdings 2"/>
              <a:buChar char=""/>
              <a:defRPr/>
            </a:pPr>
            <a:r>
              <a:rPr lang="sk-SK" dirty="0" err="1" smtClean="0"/>
              <a:t>Pr</a:t>
            </a:r>
            <a:r>
              <a:rPr lang="sk-SK" dirty="0" smtClean="0"/>
              <a:t>.:	</a:t>
            </a:r>
            <a:r>
              <a:rPr lang="sk-SK" dirty="0" err="1" smtClean="0"/>
              <a:t>Leptóny</a:t>
            </a:r>
            <a:endParaRPr lang="sk-SK" dirty="0" smtClean="0"/>
          </a:p>
          <a:p>
            <a:pPr marL="438912" indent="-320040" fontAlgn="auto">
              <a:spcBef>
                <a:spcPts val="60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sk-SK" dirty="0" smtClean="0"/>
              <a:t>			Kvarky</a:t>
            </a:r>
          </a:p>
          <a:p>
            <a:pPr marL="438912" indent="-320040" fontAlgn="auto">
              <a:spcBef>
                <a:spcPts val="60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sk-SK" dirty="0" smtClean="0"/>
              <a:t>			Protón</a:t>
            </a:r>
          </a:p>
          <a:p>
            <a:pPr marL="438912" indent="-320040" fontAlgn="auto">
              <a:spcBef>
                <a:spcPts val="60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sk-SK" dirty="0" smtClean="0"/>
              <a:t>			Neutrón	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sk-SK" dirty="0"/>
          </a:p>
        </p:txBody>
      </p:sp>
      <p:sp>
        <p:nvSpPr>
          <p:cNvPr id="5" name="Zástupný symbol obsahu 2"/>
          <p:cNvSpPr>
            <a:spLocks noGrp="1"/>
          </p:cNvSpPr>
          <p:nvPr/>
        </p:nvSpPr>
        <p:spPr bwMode="auto">
          <a:xfrm>
            <a:off x="0" y="1116013"/>
            <a:ext cx="9144000" cy="574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438150" indent="-319088" algn="l" rtl="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0250" indent="-2730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Char char="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66C7D"/>
              </a:buClr>
              <a:buFont typeface="Arial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025" indent="-182563" algn="l" rtl="0" fontAlgn="base">
              <a:spcBef>
                <a:spcPct val="20000"/>
              </a:spcBef>
              <a:spcAft>
                <a:spcPct val="0"/>
              </a:spcAft>
              <a:buClr>
                <a:srgbClr val="6BB76D"/>
              </a:buClr>
              <a:buFont typeface="Arial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5575" indent="-182563" algn="l" rtl="0" fontAlgn="base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sk-SK" dirty="0"/>
          </a:p>
        </p:txBody>
      </p:sp>
      <p:sp>
        <p:nvSpPr>
          <p:cNvPr id="6" name="Zástupný symbol obsahu 2"/>
          <p:cNvSpPr>
            <a:spLocks noGrp="1"/>
          </p:cNvSpPr>
          <p:nvPr/>
        </p:nvSpPr>
        <p:spPr bwMode="auto">
          <a:xfrm>
            <a:off x="609600" y="1268413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438150" indent="-319088" algn="l" rtl="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0250" indent="-2730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Char char="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66C7D"/>
              </a:buClr>
              <a:buFont typeface="Arial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025" indent="-182563" algn="l" rtl="0" fontAlgn="base">
              <a:spcBef>
                <a:spcPct val="20000"/>
              </a:spcBef>
              <a:spcAft>
                <a:spcPct val="0"/>
              </a:spcAft>
              <a:buClr>
                <a:srgbClr val="6BB76D"/>
              </a:buClr>
              <a:buFont typeface="Arial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5575" indent="-182563" algn="l" rtl="0" fontAlgn="base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sk-SK" dirty="0"/>
          </a:p>
        </p:txBody>
      </p:sp>
      <p:pic>
        <p:nvPicPr>
          <p:cNvPr id="7" name="Picture 3" descr="C:\Documents and Settings\Maťo\Desktop\kvar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068" y="1295761"/>
            <a:ext cx="3357562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C:\Documents and Settings\Maťo\Desktop\lept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068" y="3756386"/>
            <a:ext cx="3429000" cy="251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985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pPr algn="l"/>
            <a:r>
              <a:rPr lang="sk-SK" dirty="0" smtClean="0">
                <a:solidFill>
                  <a:schemeClr val="accent1">
                    <a:satMod val="150000"/>
                  </a:schemeClr>
                </a:solidFill>
              </a:rPr>
              <a:t>Kalibračné </a:t>
            </a:r>
            <a:r>
              <a:rPr lang="sk-SK" dirty="0" err="1">
                <a:solidFill>
                  <a:schemeClr val="accent1">
                    <a:satMod val="150000"/>
                  </a:schemeClr>
                </a:solidFill>
              </a:rPr>
              <a:t>bozóny</a:t>
            </a:r>
            <a:r>
              <a:rPr lang="sk-SK" dirty="0">
                <a:solidFill>
                  <a:schemeClr val="accent1">
                    <a:satMod val="150000"/>
                  </a:schemeClr>
                </a:solidFill>
              </a:rPr>
              <a:t> (</a:t>
            </a:r>
            <a:r>
              <a:rPr lang="sk-SK" sz="3600" dirty="0" err="1">
                <a:solidFill>
                  <a:schemeClr val="accent1">
                    <a:satMod val="150000"/>
                  </a:schemeClr>
                </a:solidFill>
              </a:rPr>
              <a:t>Gauge</a:t>
            </a:r>
            <a:r>
              <a:rPr lang="sk-SK" sz="3600" dirty="0">
                <a:solidFill>
                  <a:schemeClr val="accent1">
                    <a:satMod val="150000"/>
                  </a:schemeClr>
                </a:solidFill>
              </a:rPr>
              <a:t> </a:t>
            </a:r>
            <a:r>
              <a:rPr lang="sk-SK" sz="3600" dirty="0" err="1">
                <a:solidFill>
                  <a:schemeClr val="accent1">
                    <a:satMod val="150000"/>
                  </a:schemeClr>
                </a:solidFill>
              </a:rPr>
              <a:t>Bosons</a:t>
            </a:r>
            <a:r>
              <a:rPr lang="sk-SK" dirty="0">
                <a:solidFill>
                  <a:schemeClr val="accent1">
                    <a:satMod val="150000"/>
                  </a:schemeClr>
                </a:solidFill>
              </a:rPr>
              <a:t>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sk-SK" altLang="sk-SK" dirty="0"/>
              <a:t>Tvorí interakcie medzi </a:t>
            </a:r>
            <a:r>
              <a:rPr lang="sk-SK" altLang="sk-SK" dirty="0" smtClean="0"/>
              <a:t>časticami        </a:t>
            </a:r>
            <a:endParaRPr lang="sk-SK" altLang="sk-SK" dirty="0"/>
          </a:p>
          <a:p>
            <a:pPr lvl="1"/>
            <a:r>
              <a:rPr lang="sk-SK" altLang="sk-SK" dirty="0"/>
              <a:t>„Sprostredkúvajú sily“</a:t>
            </a:r>
          </a:p>
          <a:p>
            <a:endParaRPr lang="sk-SK" altLang="sk-SK" dirty="0"/>
          </a:p>
          <a:p>
            <a:r>
              <a:rPr lang="sk-SK" altLang="sk-SK" dirty="0"/>
              <a:t>13 kalibračných </a:t>
            </a:r>
            <a:r>
              <a:rPr lang="sk-SK" altLang="sk-SK" dirty="0" err="1"/>
              <a:t>bozónov</a:t>
            </a:r>
            <a:r>
              <a:rPr lang="sk-SK" altLang="sk-SK" dirty="0"/>
              <a:t>:</a:t>
            </a:r>
          </a:p>
          <a:p>
            <a:pPr lvl="1"/>
            <a:r>
              <a:rPr lang="sk-SK" altLang="sk-SK" dirty="0"/>
              <a:t>8 </a:t>
            </a:r>
            <a:r>
              <a:rPr lang="sk-SK" altLang="sk-SK" b="1" dirty="0" err="1"/>
              <a:t>gluónov</a:t>
            </a:r>
            <a:endParaRPr lang="sk-SK" altLang="sk-SK" b="1" dirty="0"/>
          </a:p>
          <a:p>
            <a:pPr lvl="1"/>
            <a:r>
              <a:rPr lang="sk-SK" altLang="sk-SK" b="1" dirty="0"/>
              <a:t>Fotón</a:t>
            </a:r>
          </a:p>
          <a:p>
            <a:pPr lvl="1"/>
            <a:r>
              <a:rPr lang="sk-SK" altLang="sk-SK" dirty="0"/>
              <a:t>2 ‘</a:t>
            </a:r>
            <a:r>
              <a:rPr lang="sk-SK" altLang="sk-SK" b="1" dirty="0"/>
              <a:t>W</a:t>
            </a:r>
            <a:r>
              <a:rPr lang="sk-SK" altLang="sk-SK" dirty="0"/>
              <a:t>‘ a 1 ‘</a:t>
            </a:r>
            <a:r>
              <a:rPr lang="sk-SK" altLang="sk-SK" b="1" dirty="0"/>
              <a:t>Z</a:t>
            </a:r>
            <a:r>
              <a:rPr lang="sk-SK" altLang="sk-SK" dirty="0"/>
              <a:t>‘ </a:t>
            </a:r>
            <a:r>
              <a:rPr lang="sk-SK" altLang="sk-SK" dirty="0" err="1"/>
              <a:t>bozón</a:t>
            </a:r>
            <a:endParaRPr lang="sk-SK" altLang="sk-SK" dirty="0"/>
          </a:p>
          <a:p>
            <a:pPr lvl="1"/>
            <a:r>
              <a:rPr lang="sk-SK" altLang="sk-SK" dirty="0"/>
              <a:t>Hypotetický </a:t>
            </a:r>
            <a:r>
              <a:rPr lang="sk-SK" altLang="sk-SK" b="1" dirty="0" err="1"/>
              <a:t>gravitón</a:t>
            </a:r>
            <a:endParaRPr lang="sk-SK" altLang="sk-SK" b="1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" name="Picture 2" descr="C:\Documents and Settings\Maťo\Desktop\boz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628800"/>
            <a:ext cx="2808312" cy="475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25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35699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Fyzikálne pole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alebo </a:t>
            </a:r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silové pole</a:t>
            </a:r>
            <a:r>
              <a:rPr lang="sk-SK" sz="3600" dirty="0">
                <a:latin typeface="Times New Roman" pitchFamily="18" charset="0"/>
                <a:cs typeface="Times New Roman" pitchFamily="18" charset="0"/>
              </a:rPr>
              <a:t> je forma existencie a pohybu hmoty, spájajúca navzájom častice látky do jednej sústavy a uskutočňujúca ich vzájomné pôsobenie (interakciu).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3356992"/>
            <a:ext cx="9144000" cy="350100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Jeho zdrojom sú látkové telesá (napr. častice), s ktorými ale vstupuje do vzájomného pôsobenia iba za istých podmienok. Látky sa môžu premeniť na polia a polia na látky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k-SK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8429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sk-SK" sz="4000" dirty="0" err="1" smtClean="0">
                <a:solidFill>
                  <a:schemeClr val="accent1">
                    <a:satMod val="150000"/>
                  </a:schemeClr>
                </a:solidFill>
              </a:rPr>
              <a:t>Mezóny</a:t>
            </a:r>
            <a:r>
              <a:rPr lang="sk-SK" sz="4000" dirty="0" smtClean="0">
                <a:solidFill>
                  <a:schemeClr val="accent1">
                    <a:satMod val="150000"/>
                  </a:schemeClr>
                </a:solidFill>
              </a:rPr>
              <a:t> </a:t>
            </a:r>
            <a:r>
              <a:rPr lang="sk-SK" sz="4000" dirty="0">
                <a:solidFill>
                  <a:schemeClr val="accent1">
                    <a:satMod val="150000"/>
                  </a:schemeClr>
                </a:solidFill>
              </a:rPr>
              <a:t>&amp; </a:t>
            </a:r>
            <a:r>
              <a:rPr lang="sk-SK" sz="4000" dirty="0" err="1" smtClean="0">
                <a:solidFill>
                  <a:schemeClr val="accent1">
                    <a:satMod val="150000"/>
                  </a:schemeClr>
                </a:solidFill>
              </a:rPr>
              <a:t>Baryóny</a:t>
            </a:r>
            <a:r>
              <a:rPr lang="sk-SK" sz="4000" dirty="0" smtClean="0">
                <a:solidFill>
                  <a:schemeClr val="accent1">
                    <a:satMod val="150000"/>
                  </a:schemeClr>
                </a:solidFill>
              </a:rPr>
              <a:t>(</a:t>
            </a:r>
            <a:r>
              <a:rPr lang="sk-SK" sz="2400" dirty="0" err="1" smtClean="0">
                <a:solidFill>
                  <a:schemeClr val="accent1">
                    <a:satMod val="150000"/>
                  </a:schemeClr>
                </a:solidFill>
              </a:rPr>
              <a:t>Mesons</a:t>
            </a:r>
            <a:r>
              <a:rPr lang="sk-SK" sz="2400" dirty="0">
                <a:solidFill>
                  <a:schemeClr val="accent1">
                    <a:satMod val="150000"/>
                  </a:schemeClr>
                </a:solidFill>
              </a:rPr>
              <a:t>, </a:t>
            </a:r>
            <a:r>
              <a:rPr lang="sk-SK" sz="2400" dirty="0" err="1">
                <a:solidFill>
                  <a:schemeClr val="accent1">
                    <a:satMod val="150000"/>
                  </a:schemeClr>
                </a:solidFill>
              </a:rPr>
              <a:t>Baryons</a:t>
            </a:r>
            <a:r>
              <a:rPr lang="sk-SK" sz="4000" dirty="0">
                <a:solidFill>
                  <a:schemeClr val="accent1">
                    <a:satMod val="150000"/>
                  </a:schemeClr>
                </a:solidFill>
              </a:rPr>
              <a:t>)</a:t>
            </a:r>
            <a:endParaRPr lang="sk-SK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k-SK" b="1" dirty="0" smtClean="0"/>
              <a:t>MEZÓN                                       BARYÓN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sk-SK" dirty="0"/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sk-SK" dirty="0" smtClean="0"/>
              <a:t>Farebne neutrálny                Častice obsahujúce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k-SK" dirty="0" smtClean="0"/>
              <a:t>	(kvark - </a:t>
            </a:r>
            <a:r>
              <a:rPr lang="sk-SK" dirty="0" err="1" smtClean="0"/>
              <a:t>antikvark</a:t>
            </a:r>
            <a:r>
              <a:rPr lang="sk-SK" dirty="0" smtClean="0"/>
              <a:t>)                 (p</a:t>
            </a:r>
            <a:r>
              <a:rPr lang="sk-SK" baseline="30000" dirty="0" smtClean="0"/>
              <a:t>+ </a:t>
            </a:r>
            <a:r>
              <a:rPr lang="sk-SK" dirty="0" smtClean="0"/>
              <a:t>, n</a:t>
            </a:r>
            <a:r>
              <a:rPr lang="sk-SK" baseline="30000" dirty="0" smtClean="0"/>
              <a:t> 0</a:t>
            </a:r>
            <a:r>
              <a:rPr lang="sk-SK" dirty="0" smtClean="0"/>
              <a:t>)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k-SK" dirty="0"/>
              <a:t>	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k-SK" dirty="0" smtClean="0"/>
              <a:t>napr. 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PIÓN-                                </a:t>
            </a:r>
            <a:r>
              <a:rPr lang="sk-SK" dirty="0" smtClean="0"/>
              <a:t>nukleóny (</a:t>
            </a:r>
            <a:r>
              <a:rPr lang="sk-SK" dirty="0"/>
              <a:t>p</a:t>
            </a:r>
            <a:r>
              <a:rPr lang="sk-SK" baseline="30000" dirty="0"/>
              <a:t>+ </a:t>
            </a:r>
            <a:r>
              <a:rPr lang="sk-SK" dirty="0"/>
              <a:t>, n</a:t>
            </a:r>
            <a:r>
              <a:rPr lang="sk-SK" baseline="30000" dirty="0"/>
              <a:t> </a:t>
            </a:r>
            <a:r>
              <a:rPr lang="sk-SK" baseline="30000" dirty="0" smtClean="0"/>
              <a:t>0 </a:t>
            </a:r>
            <a:r>
              <a:rPr lang="sk-SK" dirty="0" smtClean="0"/>
              <a:t>)</a:t>
            </a:r>
          </a:p>
          <a:p>
            <a:pPr marL="438912" indent="-320040">
              <a:spcBef>
                <a:spcPts val="0"/>
              </a:spcBef>
              <a:buNone/>
              <a:defRPr/>
            </a:pPr>
            <a:r>
              <a:rPr lang="sk-SK" sz="2400" dirty="0"/>
              <a:t>	(kvark ‚U‘– </a:t>
            </a:r>
            <a:r>
              <a:rPr lang="sk-SK" sz="2400" dirty="0" err="1"/>
              <a:t>antikvark</a:t>
            </a:r>
            <a:r>
              <a:rPr lang="sk-SK" sz="2400" dirty="0"/>
              <a:t> </a:t>
            </a:r>
            <a:r>
              <a:rPr lang="sk-SK" sz="2400" dirty="0" err="1"/>
              <a:t>anti</a:t>
            </a:r>
            <a:r>
              <a:rPr lang="sk-SK" sz="2400" dirty="0"/>
              <a:t> ‚D</a:t>
            </a:r>
            <a:r>
              <a:rPr lang="sk-SK" dirty="0" smtClean="0"/>
              <a:t>‘)          </a:t>
            </a:r>
            <a:r>
              <a:rPr lang="sk-SK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hyperóny</a:t>
            </a:r>
            <a:r>
              <a:rPr lang="sk-SK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sk-SK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lambda</a:t>
            </a:r>
            <a:r>
              <a:rPr lang="sk-SK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sigma)</a:t>
            </a:r>
            <a:endParaRPr lang="sk-SK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  <a:r>
              <a:rPr lang="sk-SK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baryónová</a:t>
            </a:r>
            <a:r>
              <a:rPr lang="sk-S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hmota</a:t>
            </a: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155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k-SK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Ďakujem za pozornosť</a:t>
            </a:r>
            <a:endParaRPr lang="sk-SK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674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0" y="-9925"/>
            <a:ext cx="9144000" cy="67403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Častice na seba pôsobia (</a:t>
            </a:r>
            <a:r>
              <a:rPr lang="sk-SK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interagujú</a:t>
            </a:r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tak, že každá častica vytvára okolo seba silové pole, v ktorom sa konečnou rýchlosťou šíri rozruch. </a:t>
            </a:r>
          </a:p>
          <a:p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Každé silové pole je nositeľom hybnosti, momentu hybnosti a ďalších atribútov, ktoré sa prv pripisovali len látkam. V kvantovej teórii poľa má každý druh častíc silové pole, napr. </a:t>
            </a:r>
            <a:r>
              <a:rPr lang="sk-SK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nukleónové</a:t>
            </a:r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pole, </a:t>
            </a:r>
            <a:r>
              <a:rPr lang="sk-SK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pionové</a:t>
            </a:r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pole atď., a príslušná častica (napríklad </a:t>
            </a:r>
            <a:r>
              <a:rPr lang="sk-SK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pión</a:t>
            </a:r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sa chápe ako kvantum príslušného poľa (napríklad </a:t>
            </a:r>
            <a:r>
              <a:rPr lang="sk-SK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piónového</a:t>
            </a:r>
            <a:r>
              <a:rPr lang="sk-SK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poľa).</a:t>
            </a:r>
          </a:p>
        </p:txBody>
      </p:sp>
    </p:spTree>
    <p:extLst>
      <p:ext uri="{BB962C8B-B14F-4D97-AF65-F5344CB8AC3E}">
        <p14:creationId xmlns:p14="http://schemas.microsoft.com/office/powerpoint/2010/main" val="250638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l"/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Fyzikálne </a:t>
            </a:r>
            <a:r>
              <a:rPr lang="sk-SK" dirty="0"/>
              <a:t>sa polia </a:t>
            </a:r>
            <a:r>
              <a:rPr lang="sk-SK" dirty="0" smtClean="0"/>
              <a:t>delia,  </a:t>
            </a:r>
            <a:r>
              <a:rPr lang="sk-SK" dirty="0"/>
              <a:t>napr.: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  <a:solidFill>
            <a:srgbClr val="FFFF00"/>
          </a:solidFill>
        </p:spPr>
        <p:txBody>
          <a:bodyPr/>
          <a:lstStyle/>
          <a:p>
            <a:pPr lvl="0"/>
            <a:r>
              <a:rPr lang="sk-SK" dirty="0">
                <a:latin typeface="Times New Roman" pitchFamily="18" charset="0"/>
                <a:cs typeface="Times New Roman" pitchFamily="18" charset="0"/>
              </a:rPr>
              <a:t>Elektrické pole </a:t>
            </a:r>
            <a:endParaRPr lang="sk-SK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k-SK" dirty="0">
                <a:latin typeface="Times New Roman" pitchFamily="18" charset="0"/>
                <a:cs typeface="Times New Roman" pitchFamily="18" charset="0"/>
              </a:rPr>
              <a:t>Gravitačné pole  </a:t>
            </a:r>
          </a:p>
          <a:p>
            <a:pPr lvl="0"/>
            <a:r>
              <a:rPr lang="sk-SK" dirty="0">
                <a:latin typeface="Times New Roman" pitchFamily="18" charset="0"/>
                <a:cs typeface="Times New Roman" pitchFamily="18" charset="0"/>
              </a:rPr>
              <a:t>Magnetické pole  </a:t>
            </a:r>
            <a:endParaRPr lang="sk-SK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Elektromagnetické pole</a:t>
            </a:r>
            <a:endParaRPr lang="sk-SK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k-SK" dirty="0">
                <a:latin typeface="Times New Roman" pitchFamily="18" charset="0"/>
                <a:cs typeface="Times New Roman" pitchFamily="18" charset="0"/>
              </a:rPr>
              <a:t>Pole rýchlostí  </a:t>
            </a:r>
            <a:endParaRPr lang="sk-SK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Teplotné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pole  </a:t>
            </a:r>
          </a:p>
          <a:p>
            <a:pPr lvl="0"/>
            <a:r>
              <a:rPr lang="sk-SK" dirty="0">
                <a:latin typeface="Times New Roman" pitchFamily="18" charset="0"/>
                <a:cs typeface="Times New Roman" pitchFamily="18" charset="0"/>
              </a:rPr>
              <a:t>Tlakové pole</a:t>
            </a:r>
          </a:p>
          <a:p>
            <a:pPr lvl="0"/>
            <a:r>
              <a:rPr lang="sk-SK" dirty="0">
                <a:latin typeface="Times New Roman" pitchFamily="18" charset="0"/>
                <a:cs typeface="Times New Roman" pitchFamily="18" charset="0"/>
              </a:rPr>
              <a:t>Zvukové pole</a:t>
            </a:r>
          </a:p>
          <a:p>
            <a:pPr lvl="0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26263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56490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sk-SK" sz="3200" dirty="0">
                <a:latin typeface="Times New Roman" pitchFamily="18" charset="0"/>
                <a:cs typeface="Times New Roman" pitchFamily="18" charset="0"/>
              </a:rPr>
              <a:t>Kým </a:t>
            </a:r>
            <a:r>
              <a:rPr lang="sk-SK" sz="3200" b="1" dirty="0">
                <a:latin typeface="Times New Roman" pitchFamily="18" charset="0"/>
                <a:cs typeface="Times New Roman" pitchFamily="18" charset="0"/>
              </a:rPr>
              <a:t>gravitačné pole, elektromagnetické pole </a:t>
            </a:r>
            <a:r>
              <a:rPr lang="sk-SK" sz="32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sk-SK" sz="3200" dirty="0" smtClean="0">
                <a:latin typeface="Times New Roman" pitchFamily="18" charset="0"/>
                <a:cs typeface="Times New Roman" pitchFamily="18" charset="0"/>
              </a:rPr>
              <a:t>ďalšie </a:t>
            </a:r>
            <a:r>
              <a:rPr lang="sk-SK" sz="3200" dirty="0">
                <a:latin typeface="Times New Roman" pitchFamily="18" charset="0"/>
                <a:cs typeface="Times New Roman" pitchFamily="18" charset="0"/>
              </a:rPr>
              <a:t>spomínané polia častíc sa považujú za základné fyzikálne </a:t>
            </a:r>
            <a:r>
              <a:rPr lang="sk-SK" sz="3200" dirty="0" smtClean="0">
                <a:latin typeface="Times New Roman" pitchFamily="18" charset="0"/>
                <a:cs typeface="Times New Roman" pitchFamily="18" charset="0"/>
              </a:rPr>
              <a:t>reality, sú </a:t>
            </a:r>
            <a:r>
              <a:rPr lang="sk-SK" sz="3200" dirty="0">
                <a:latin typeface="Times New Roman" pitchFamily="18" charset="0"/>
                <a:cs typeface="Times New Roman" pitchFamily="18" charset="0"/>
              </a:rPr>
              <a:t>polia typu zvukové pole, teplotné pole, pole rýchlostí a pod. výlučne pomocné pojmy.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2564904"/>
            <a:ext cx="9144000" cy="4293096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sk-SK" dirty="0"/>
              <a:t>Matematicky možno pole vyjadriť </a:t>
            </a:r>
            <a:r>
              <a:rPr lang="sk-SK" dirty="0" smtClean="0"/>
              <a:t>popisom, </a:t>
            </a:r>
            <a:r>
              <a:rPr lang="sk-SK" dirty="0"/>
              <a:t>kde </a:t>
            </a:r>
            <a:r>
              <a:rPr lang="sk-SK" i="1" dirty="0"/>
              <a:t>φ</a:t>
            </a:r>
            <a:r>
              <a:rPr lang="sk-SK" dirty="0"/>
              <a:t> je </a:t>
            </a:r>
            <a:r>
              <a:rPr lang="sk-SK" dirty="0" err="1"/>
              <a:t>skalár</a:t>
            </a:r>
            <a:r>
              <a:rPr lang="sk-SK" dirty="0"/>
              <a:t>, vektor alebo </a:t>
            </a:r>
            <a:r>
              <a:rPr lang="sk-SK" dirty="0" err="1"/>
              <a:t>tenzor</a:t>
            </a:r>
            <a:r>
              <a:rPr lang="sk-SK" dirty="0"/>
              <a:t>. (V kvantovej teórii potom hodnote poľa v bode zodpovedá operátor.) </a:t>
            </a:r>
            <a:r>
              <a:rPr lang="sk-SK" b="1" i="1" err="1"/>
              <a:t>r</a:t>
            </a:r>
            <a:r>
              <a:rPr lang="sk-SK" i="1" smtClean="0"/>
              <a:t>, t</a:t>
            </a:r>
            <a:r>
              <a:rPr lang="sk-SK" smtClean="0"/>
              <a:t> </a:t>
            </a:r>
            <a:r>
              <a:rPr lang="sk-SK" dirty="0"/>
              <a:t>sú priestorové  súradnice. Priestor je tu chápaný veľmi všeobecne – môže ním byť bežný euklidovský priestor, </a:t>
            </a:r>
            <a:r>
              <a:rPr lang="sk-SK" dirty="0" err="1"/>
              <a:t>minkovského</a:t>
            </a:r>
            <a:r>
              <a:rPr lang="sk-SK" dirty="0"/>
              <a:t> </a:t>
            </a:r>
            <a:r>
              <a:rPr lang="sk-SK" dirty="0" err="1"/>
              <a:t>priestoročas</a:t>
            </a:r>
            <a:r>
              <a:rPr lang="sk-SK" dirty="0"/>
              <a:t>, ale napríklad aj zakrivený </a:t>
            </a:r>
            <a:r>
              <a:rPr lang="sk-SK" dirty="0" err="1"/>
              <a:t>priestoročas</a:t>
            </a:r>
            <a:r>
              <a:rPr lang="sk-SK" dirty="0"/>
              <a:t>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81448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sk-SK" sz="3200" b="1" dirty="0" smtClean="0">
                <a:latin typeface="Times New Roman" pitchFamily="18" charset="0"/>
                <a:cs typeface="Times New Roman" pitchFamily="18" charset="0"/>
              </a:rPr>
              <a:t>Teória strún</a:t>
            </a:r>
            <a:endParaRPr lang="sk-SK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zatiaľ jednou z najviac rozvinutých fyzikálnych hypotéz vysvetľujúcich pojmy ako hmota, priestor a 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čas, </a:t>
            </a:r>
          </a:p>
          <a:p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jednou z možných teórií všetkého zjednocujúcou  všeobecnú teóriu relativity a kvantovú mechaniku. 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Predpokladá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že základnými stavebnými 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časticami 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hmoty nie sú bezrozmerné častice, ale jednorozmerné uzavreté alebo otvorené struny, ktorých rôzne vibrácie zodpovedajú rôznym druhom 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častíc,</a:t>
            </a:r>
          </a:p>
        </p:txBody>
      </p:sp>
    </p:spTree>
    <p:extLst>
      <p:ext uri="{BB962C8B-B14F-4D97-AF65-F5344CB8AC3E}">
        <p14:creationId xmlns:p14="http://schemas.microsoft.com/office/powerpoint/2010/main" val="1140430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0" y="0"/>
            <a:ext cx="9224682" cy="686341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interakcie v rámci strunovej teórie sa redukujú na spájanie a rozpájanie strún</a:t>
            </a: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struny 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sk-SK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superstruny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sú podľa tejto teórie základom reality týchto troch pojmov. Povedané kvantitatívnou logikou, struna je základnou jednotkou, ktorá umožňuje existenciu priestoru. Je to vibrujúca forma energie. </a:t>
            </a:r>
          </a:p>
        </p:txBody>
      </p:sp>
    </p:spTree>
    <p:extLst>
      <p:ext uri="{BB962C8B-B14F-4D97-AF65-F5344CB8AC3E}">
        <p14:creationId xmlns:p14="http://schemas.microsoft.com/office/powerpoint/2010/main" val="3270753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0080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sk-SK" sz="3200" dirty="0" smtClean="0">
                <a:latin typeface="Times New Roman" pitchFamily="18" charset="0"/>
                <a:cs typeface="Times New Roman" pitchFamily="18" charset="0"/>
              </a:rPr>
              <a:t>Existuje päť odlišných teórií strún , ktoré sú pevne spojené pomocou duálnych transformácií do jednej </a:t>
            </a:r>
            <a:r>
              <a:rPr lang="sk-SK" sz="3200" dirty="0" err="1" smtClean="0">
                <a:latin typeface="Times New Roman" pitchFamily="18" charset="0"/>
                <a:cs typeface="Times New Roman" pitchFamily="18" charset="0"/>
              </a:rPr>
              <a:t>M-teórie</a:t>
            </a:r>
            <a:r>
              <a:rPr lang="sk-SK" sz="3200" dirty="0" smtClean="0">
                <a:latin typeface="Times New Roman" pitchFamily="18" charset="0"/>
                <a:cs typeface="Times New Roman" pitchFamily="18" charset="0"/>
              </a:rPr>
              <a:t> (objavená 1995)</a:t>
            </a:r>
            <a:endParaRPr lang="sk-SK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sk-SK" dirty="0" smtClean="0"/>
              <a:t>M- teória predpovedá </a:t>
            </a:r>
            <a:r>
              <a:rPr lang="sk-SK" dirty="0"/>
              <a:t>jedenásť rozmerný vesmír oproti súčasným štyrom známym dimenziám. Jedna z dimenzií je </a:t>
            </a:r>
            <a:r>
              <a:rPr lang="sk-SK" dirty="0" smtClean="0"/>
              <a:t> časová a </a:t>
            </a:r>
            <a:r>
              <a:rPr lang="sk-SK" dirty="0"/>
              <a:t>desať zvyšných je </a:t>
            </a:r>
            <a:r>
              <a:rPr lang="sk-SK" dirty="0" smtClean="0"/>
              <a:t>priestorových,</a:t>
            </a:r>
          </a:p>
          <a:p>
            <a:r>
              <a:rPr lang="sk-SK" b="1" dirty="0" smtClean="0"/>
              <a:t>predstava</a:t>
            </a:r>
            <a:r>
              <a:rPr lang="sk-SK" dirty="0" smtClean="0"/>
              <a:t> – ak by atóm bol veľký ako naša slnečná sústava, struny by boli veľké ako strom (teóriu strún vypracoval americký astrofyzik </a:t>
            </a:r>
            <a:r>
              <a:rPr lang="sk-SK" b="1" dirty="0" smtClean="0"/>
              <a:t>Brian </a:t>
            </a:r>
            <a:r>
              <a:rPr lang="sk-SK" b="1" dirty="0" err="1" smtClean="0"/>
              <a:t>Greene</a:t>
            </a:r>
            <a:r>
              <a:rPr lang="sk-SK" b="1" dirty="0" smtClean="0"/>
              <a:t> </a:t>
            </a:r>
            <a:r>
              <a:rPr lang="sk-SK" dirty="0" smtClean="0"/>
              <a:t>-1995)</a:t>
            </a:r>
          </a:p>
          <a:p>
            <a:r>
              <a:rPr lang="sk-SK" dirty="0" smtClean="0"/>
              <a:t>všetko vo vesmíre je vyplnené extrémne malými vibrujúcimi strunami energie, pričom struny môže nadobúdať extrémne veľké rozmery – ktorým hovoríme membrány alebo skrátene </a:t>
            </a:r>
            <a:r>
              <a:rPr lang="sk-SK" b="1" dirty="0" smtClean="0"/>
              <a:t>brány.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2252241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92494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sk-SK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D-brány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sú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objektami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 ktorým sú pripojené konce otvorených strún. Hovorí sa, že otvorené struny pripojené na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D-bránu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nej "existujú", a dávajú dôvod 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sk-SK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kalibračné teórie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"existujúce" na nej (keďže jeden z módov otvorených strún je </a:t>
            </a:r>
            <a:r>
              <a:rPr lang="sk-SK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kalibračný </a:t>
            </a:r>
            <a:r>
              <a:rPr lang="sk-SK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bozón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ako </a:t>
            </a:r>
            <a:r>
              <a:rPr lang="sk-SK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fotón).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2924944"/>
            <a:ext cx="9144000" cy="393305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prípade </a:t>
            </a:r>
            <a:r>
              <a:rPr lang="sk-SK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D-brány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je jeden typ kalibračného </a:t>
            </a:r>
            <a:r>
              <a:rPr lang="sk-SK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bozónu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jemu zodpovedá </a:t>
            </a:r>
            <a:r>
              <a:rPr lang="sk-SK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Abeliansko</a:t>
            </a:r>
            <a:r>
              <a:rPr lang="sk-SK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kalibračná teória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(s kalibračným </a:t>
            </a:r>
            <a:r>
              <a:rPr lang="sk-SK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bozónom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fotónom)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Ak existuje viacero paralelných </a:t>
            </a:r>
            <a:r>
              <a:rPr lang="sk-SK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D-brán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potom existuje viacero typov kalibračných </a:t>
            </a:r>
            <a:r>
              <a:rPr lang="sk-SK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bozónov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ktoré sú príčinou vzniku </a:t>
            </a:r>
            <a:r>
              <a:rPr lang="sk-SK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Neabeliansko</a:t>
            </a:r>
            <a:r>
              <a:rPr lang="sk-SK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kalibračnej teórie.</a:t>
            </a:r>
            <a:r>
              <a:rPr lang="sk-SK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k-SK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26972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893</Words>
  <Application>Microsoft Office PowerPoint</Application>
  <PresentationFormat>Prezentácia na obrazovke (4:3)</PresentationFormat>
  <Paragraphs>109</Paragraphs>
  <Slides>21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21</vt:i4>
      </vt:variant>
    </vt:vector>
  </HeadingPairs>
  <TitlesOfParts>
    <vt:vector size="22" baseType="lpstr">
      <vt:lpstr>Motív Office</vt:lpstr>
      <vt:lpstr>Silové polia</vt:lpstr>
      <vt:lpstr>Fyzikálne pole alebo silové pole je forma existencie a pohybu hmoty, spájajúca navzájom častice látky do jednej sústavy a uskutočňujúca ich vzájomné pôsobenie (interakciu). </vt:lpstr>
      <vt:lpstr>Prezentácia programu PowerPoint</vt:lpstr>
      <vt:lpstr> Fyzikálne sa polia delia,  napr.: </vt:lpstr>
      <vt:lpstr>Kým gravitačné pole, elektromagnetické pole a ďalšie spomínané polia častíc sa považujú za základné fyzikálne reality, sú polia typu zvukové pole, teplotné pole, pole rýchlostí a pod. výlučne pomocné pojmy.</vt:lpstr>
      <vt:lpstr>Teória strún</vt:lpstr>
      <vt:lpstr>Prezentácia programu PowerPoint</vt:lpstr>
      <vt:lpstr>Existuje päť odlišných teórií strún , ktoré sú pevne spojené pomocou duálnych transformácií do jednej M-teórie (objavená 1995)</vt:lpstr>
      <vt:lpstr>D-brány sú objektami, ku ktorým sú pripojené konce otvorených strún. Hovorí sa, že otvorené struny pripojené na D-bránu na nej "existujú", a dávajú dôvod na kalibračné teórie "existujúce" na nej (keďže jeden z módov otvorených strún je kalibračný bozón ako je fotón).</vt:lpstr>
      <vt:lpstr>Výmenná častica (iné názvy: výmenný bozón, kalibračný bozón, častica poľa) je (podľa tzv. štandardného modelu) istý druh častice, ktorá „tvorí“ (teda prenáša) interakcie medzi časticami.</vt:lpstr>
      <vt:lpstr>Prezentácia programu PowerPoint</vt:lpstr>
      <vt:lpstr>Rozdelenie elementárnych častíc</vt:lpstr>
      <vt:lpstr> Typy interakcií: Gravitačná interakcie  Elektromagnetická interakcia Silná interakcia Slabá interakcia    </vt:lpstr>
      <vt:lpstr>BOZÓNY</vt:lpstr>
      <vt:lpstr>Vlastnosti bozónov sú v kontraste s vlastnosťami fermiónov, ktoré sa správajú podľa Fermi-Diracovho rozdelenia, keď sa viac fermiónov nemôže nachádzať v rovnakom kvantovom stave.</vt:lpstr>
      <vt:lpstr>Aj keď bozóny sú väčšinou zložené častice, tak v štandardnom modeli existuje šesť elementárnych bozónov:</vt:lpstr>
      <vt:lpstr>Bozóny W a Z sú elementárne častice, ktoré sprostredkúvajú slabú interakciu</vt:lpstr>
      <vt:lpstr>Fermióny (Fermions)</vt:lpstr>
      <vt:lpstr>Kalibračné bozóny (Gauge Bosons)</vt:lpstr>
      <vt:lpstr>Mezóny &amp; Baryóny(Mesons, Baryons)</vt:lpstr>
      <vt:lpstr>Ďakujem za pozornosť</vt:lpstr>
    </vt:vector>
  </TitlesOfParts>
  <Company>Lekárska fakulta, Univerzita Komenského v Bratisla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Silové polia</dc:title>
  <dc:creator>Ferencová Elena</dc:creator>
  <cp:lastModifiedBy>Ferencová Elena</cp:lastModifiedBy>
  <cp:revision>28</cp:revision>
  <dcterms:created xsi:type="dcterms:W3CDTF">2014-10-09T10:30:20Z</dcterms:created>
  <dcterms:modified xsi:type="dcterms:W3CDTF">2014-11-20T11:06:07Z</dcterms:modified>
</cp:coreProperties>
</file>