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71" r:id="rId6"/>
    <p:sldId id="260" r:id="rId7"/>
    <p:sldId id="261" r:id="rId8"/>
    <p:sldId id="262" r:id="rId9"/>
    <p:sldId id="263" r:id="rId10"/>
    <p:sldId id="264" r:id="rId11"/>
    <p:sldId id="267" r:id="rId12"/>
    <p:sldId id="266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EC806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9A6E1C-0CF4-4D1F-93DF-26C3FA08DDAD}" type="datetimeFigureOut">
              <a:rPr lang="sk-SK" smtClean="0"/>
              <a:pPr/>
              <a:t>5.5.2016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A8D58-E3C6-4683-B636-896FD85AD991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3417215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5A8D58-E3C6-4683-B636-896FD85AD991}" type="slidenum">
              <a:rPr lang="sk-SK" smtClean="0"/>
              <a:pPr/>
              <a:t>10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3707161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DAB8-A1AE-42C4-972E-8C50582F53A6}" type="datetime1">
              <a:rPr lang="sk-SK" smtClean="0"/>
              <a:pPr/>
              <a:t>5.5.2016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4164C-29E2-47B0-B834-AC5599B9F0FA}" type="datetime1">
              <a:rPr lang="sk-SK" smtClean="0"/>
              <a:pPr/>
              <a:t>5.5.2016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3507-098F-4192-BAC8-A27829AE8979}" type="datetime1">
              <a:rPr lang="sk-SK" smtClean="0"/>
              <a:pPr/>
              <a:t>5.5.2016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CB92-A3EA-47EE-9681-73A131ABA4F4}" type="datetime1">
              <a:rPr lang="sk-SK" smtClean="0"/>
              <a:pPr/>
              <a:t>5.5.2016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CE8-9B86-45C4-8BF0-85FAF8CD8CAF}" type="datetime1">
              <a:rPr lang="sk-SK" smtClean="0"/>
              <a:pPr/>
              <a:t>5.5.2016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CB9B-5D8D-402A-8D6D-575D0CABF838}" type="datetime1">
              <a:rPr lang="sk-SK" smtClean="0"/>
              <a:pPr/>
              <a:t>5.5.2016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433C2-60FF-4746-B438-DDF97C6F9B92}" type="datetime1">
              <a:rPr lang="sk-SK" smtClean="0"/>
              <a:pPr/>
              <a:t>5.5.2016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8CE03-9260-422E-825D-CC48376B0244}" type="datetime1">
              <a:rPr lang="sk-SK" smtClean="0"/>
              <a:pPr/>
              <a:t>5.5.2016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573B1-A5B7-4E0C-B02E-9EE5368794F7}" type="datetime1">
              <a:rPr lang="sk-SK" smtClean="0"/>
              <a:pPr/>
              <a:t>5.5.2016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495E4-69AE-44FC-834D-BF0C4D540256}" type="datetime1">
              <a:rPr lang="sk-SK" smtClean="0"/>
              <a:pPr/>
              <a:t>5.5.2016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0A6F-9467-449F-B4CC-7CAED46EA328}" type="datetime1">
              <a:rPr lang="sk-SK" smtClean="0"/>
              <a:pPr/>
              <a:t>5.5.2016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23E00-03E5-43AF-8080-9C595CC8603E}" type="datetime1">
              <a:rPr lang="sk-SK" smtClean="0"/>
              <a:pPr/>
              <a:t>5.5.2016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6DC98-CE0B-47D6-A643-E64A1506BFD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ics-about-space.com/mars-planet-symbol?p=1" TargetMode="External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sk.wikipedia.org/wiki/1997" TargetMode="External"/><Relationship Id="rId13" Type="http://schemas.openxmlformats.org/officeDocument/2006/relationships/hyperlink" Target="https://sk.wikipedia.org/wiki/18._november" TargetMode="External"/><Relationship Id="rId3" Type="http://schemas.openxmlformats.org/officeDocument/2006/relationships/hyperlink" Target="https://sk.wikipedia.org/wiki/Glob%C3%A1lne_otep%C4%BEovanie" TargetMode="External"/><Relationship Id="rId7" Type="http://schemas.openxmlformats.org/officeDocument/2006/relationships/hyperlink" Target="https://sk.wikipedia.org/wiki/Japonsko" TargetMode="External"/><Relationship Id="rId12" Type="http://schemas.openxmlformats.org/officeDocument/2006/relationships/hyperlink" Target="https://sk.wikipedia.org/wiki/1999" TargetMode="External"/><Relationship Id="rId17" Type="http://schemas.openxmlformats.org/officeDocument/2006/relationships/hyperlink" Target="https://sk.wikipedia.org/wiki/2005" TargetMode="External"/><Relationship Id="rId2" Type="http://schemas.openxmlformats.org/officeDocument/2006/relationships/hyperlink" Target="https://sk.wikipedia.org/w/index.php?title=R%C3%A1mcov%C3%BD_dohovor_OSN_o_zmene_kl%C3%ADmy&amp;action=edit&amp;redlink=1" TargetMode="External"/><Relationship Id="rId16" Type="http://schemas.openxmlformats.org/officeDocument/2006/relationships/hyperlink" Target="https://sk.wikipedia.org/wiki/16._febru%C3%A1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k.wikipedia.org/wiki/Kj%C3%B3to" TargetMode="External"/><Relationship Id="rId11" Type="http://schemas.openxmlformats.org/officeDocument/2006/relationships/hyperlink" Target="https://sk.wikipedia.org/wiki/15._marec" TargetMode="External"/><Relationship Id="rId5" Type="http://schemas.openxmlformats.org/officeDocument/2006/relationships/hyperlink" Target="https://sk.wikipedia.org/wiki/Austr%C3%A1lia_(%C5%A1t%C3%A1t)" TargetMode="External"/><Relationship Id="rId15" Type="http://schemas.openxmlformats.org/officeDocument/2006/relationships/hyperlink" Target="https://sk.wikipedia.org/wiki/Rusko" TargetMode="External"/><Relationship Id="rId10" Type="http://schemas.openxmlformats.org/officeDocument/2006/relationships/hyperlink" Target="https://sk.wikipedia.org/wiki/1998" TargetMode="External"/><Relationship Id="rId4" Type="http://schemas.openxmlformats.org/officeDocument/2006/relationships/hyperlink" Target="https://sk.wikipedia.org/wiki/Spojen%C3%A9_%C5%A1t%C3%A1ty" TargetMode="External"/><Relationship Id="rId9" Type="http://schemas.openxmlformats.org/officeDocument/2006/relationships/hyperlink" Target="https://sk.wikipedia.org/wiki/16._marec" TargetMode="External"/><Relationship Id="rId14" Type="http://schemas.openxmlformats.org/officeDocument/2006/relationships/hyperlink" Target="https://sk.wikipedia.org/wiki/2004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hyperlink" Target="https://www.google.sk/search?biw=1920&amp;bih=1073&amp;q=merk%C3%BAr+vzdialenos%C5%A5+od+slnka&amp;stick=H4sIAAAAAAAAAOPgE-LQz9U3sEyutNBSy0620k8sLinKz8vPrdQvyEnMSy2xSsksLknMS05VSCvKz1UoLs0DALuR8Vo0AAAA&amp;sa=X&amp;sqi=2&amp;ved=0ahUKEwjHgcrk7pXMAhXrBZoKHSGLDuoQ6BMIjgEoADAU" TargetMode="External"/><Relationship Id="rId7" Type="http://schemas.openxmlformats.org/officeDocument/2006/relationships/hyperlink" Target="https://www.google.sk/search?biw=1920&amp;bih=1073&amp;q=merk%C3%BAr+gravit%C3%A1cia&amp;stick=H4sIAAAAAAAAAOPgE-LQz9U3sEyutNBSy0620k8sLinKz8vPrdRPTs1JLS7JTMyJz0_KSk0usUovSizLLKkEALdEeWY0AAAA&amp;sa=X&amp;sqi=2&amp;ved=0ahUKEwjHgcrk7pXMAhXrBZoKHSGLDuoQ6BMImgEoADAY" TargetMode="External"/><Relationship Id="rId2" Type="http://schemas.openxmlformats.org/officeDocument/2006/relationships/hyperlink" Target="https://www.google.sk/search?biw=1920&amp;bih=1073&amp;q=merk%C3%BAr+polomer&amp;stick=H4sIAAAAAAAAAOPgE-LQz9U3sEyutNDSyk620k8sLinKz8vPrdRPTs1JLS7JTMyJz0_KSk0uscpNTcyLL0pMySwtBgA0kJOzOAAAAA&amp;sa=X&amp;sqi=2&amp;ved=0ahUKEwjHgcrk7pXMAhXrBZoKHSGLDuoQ6BMIiwEoADA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sk/search?biw=1920&amp;bih=1073&amp;q=merk%C3%BAr+doba+obehu&amp;stick=H4sIAAAAAAAAAOPgE-LQz9U3sEyutNAyzE620k8sLinKz8vPrdTPL0rKLEnMiS9KzUksyczPK87ILLCCCioUpBZl5qcAAE5AC7c_AAAA&amp;sa=X&amp;sqi=2&amp;ved=0ahUKEwjHgcrk7pXMAhXrBZoKHSGLDuoQ6BMIlwEoADAX" TargetMode="External"/><Relationship Id="rId5" Type="http://schemas.openxmlformats.org/officeDocument/2006/relationships/hyperlink" Target="https://www.google.sk/search?biw=1920&amp;bih=1073&amp;q=merk%C3%BAr+d%C4%BA%C5%BEka+d%C5%88a&amp;stick=H4sIAAAAAAAAAOPgE-LQz9U3sEyutNBSyk620k8sLinKz8vPrdQvyEnMSy2xyknNSy_JUMhPU0hJrAQAuBdWajAAAAA&amp;sa=X&amp;sqi=2&amp;ved=0ahUKEwjHgcrk7pXMAhXrBZoKHSGLDuoQ6BMIlAEoADAW" TargetMode="External"/><Relationship Id="rId4" Type="http://schemas.openxmlformats.org/officeDocument/2006/relationships/hyperlink" Target="https://www.google.sk/search?biw=1920&amp;bih=1073&amp;q=merk%C3%BAr+hmotnos%C5%A5&amp;stick=H4sIAAAAAAAAAOPgE-LQz9U3sEyutNCSzE620k8sLinKz8vPrdQvyEnMSy2xyk0sLgYApqPbKicAAAA&amp;sa=X&amp;sqi=2&amp;ved=0ahUKEwjHgcrk7pXMAhXrBZoKHSGLDuoQ6BMIkQEoADAV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encyklopedia.sme.sk/c/2694395/cisar-hirohito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11" Type="http://schemas.openxmlformats.org/officeDocument/2006/relationships/image" Target="../media/image10.png"/><Relationship Id="rId5" Type="http://schemas.openxmlformats.org/officeDocument/2006/relationships/image" Target="../media/image5.png"/><Relationship Id="rId15" Type="http://schemas.openxmlformats.org/officeDocument/2006/relationships/image" Target="../media/image14.jpeg"/><Relationship Id="rId10" Type="http://schemas.openxmlformats.org/officeDocument/2006/relationships/hyperlink" Target="https://sk.wikipedia.org/wiki/S%C3%BAbor:Venus_symbol.svg" TargetMode="External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5.png"/><Relationship Id="rId2" Type="http://schemas.openxmlformats.org/officeDocument/2006/relationships/hyperlink" Target="https://www.modrykonik.sk/antioxidanty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k.wikipedia.org/wiki/S%C3%BAbor:Mercury_symbol.svg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8.png"/><Relationship Id="rId2" Type="http://schemas.openxmlformats.org/officeDocument/2006/relationships/hyperlink" Target="http://technet.idnes.cz/kvantova-biologie-03g-/veda.aspx?c=A160216_123201_veda_mla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1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4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772816"/>
            <a:ext cx="6984776" cy="4133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63688" y="332656"/>
            <a:ext cx="5544616" cy="1512168"/>
          </a:xfrm>
        </p:spPr>
        <p:txBody>
          <a:bodyPr>
            <a:normAutofit/>
          </a:bodyPr>
          <a:lstStyle/>
          <a:p>
            <a:pPr algn="ctr"/>
            <a:r>
              <a:rPr lang="sk-SK" sz="4000" b="1" dirty="0" smtClean="0">
                <a:solidFill>
                  <a:srgbClr val="7030A0"/>
                </a:solidFill>
                <a:latin typeface="Calibri" pitchFamily="34" charset="0"/>
              </a:rPr>
              <a:t>Prečo skleníkový efekt </a:t>
            </a:r>
            <a:br>
              <a:rPr lang="sk-SK" sz="4000" b="1" dirty="0" smtClean="0">
                <a:solidFill>
                  <a:srgbClr val="7030A0"/>
                </a:solidFill>
                <a:latin typeface="Calibri" pitchFamily="34" charset="0"/>
              </a:rPr>
            </a:br>
            <a:r>
              <a:rPr lang="sk-SK" sz="4000" b="1" dirty="0" smtClean="0">
                <a:solidFill>
                  <a:srgbClr val="7030A0"/>
                </a:solidFill>
                <a:latin typeface="Calibri" pitchFamily="34" charset="0"/>
              </a:rPr>
              <a:t>a oxidačný stres </a:t>
            </a:r>
            <a:endParaRPr lang="sk-SK" sz="4000" dirty="0">
              <a:solidFill>
                <a:srgbClr val="7030A0"/>
              </a:solidFill>
              <a:latin typeface="Calibri" pitchFamily="34" charset="0"/>
            </a:endParaRP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1</a:t>
            </a:fld>
            <a:endParaRPr lang="sk-SK" dirty="0"/>
          </a:p>
        </p:txBody>
      </p:sp>
      <p:sp>
        <p:nvSpPr>
          <p:cNvPr id="8" name="BlokTextu 7"/>
          <p:cNvSpPr txBox="1"/>
          <p:nvPr/>
        </p:nvSpPr>
        <p:spPr>
          <a:xfrm>
            <a:off x="2051720" y="6165304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Mgr</a:t>
            </a:r>
            <a:r>
              <a:rPr lang="sk-SK" dirty="0"/>
              <a:t>. Ľudmila </a:t>
            </a:r>
            <a:r>
              <a:rPr lang="sk-SK" dirty="0" err="1" smtClean="0"/>
              <a:t>Anderková</a:t>
            </a:r>
            <a:r>
              <a:rPr lang="sk-SK" dirty="0" smtClean="0"/>
              <a:t>, v Bratislave 24.4.2016                           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txBody>
          <a:bodyPr>
            <a:noAutofit/>
          </a:bodyPr>
          <a:lstStyle/>
          <a:p>
            <a:r>
              <a:rPr lang="sk-SK" sz="3200" dirty="0" smtClean="0">
                <a:solidFill>
                  <a:srgbClr val="7030A0"/>
                </a:solidFill>
              </a:rPr>
              <a:t>Striedanie silových polí a nástup sedemročného cyklu duchovného rozmeru(2015 – 2021)</a:t>
            </a:r>
            <a:endParaRPr lang="sk-SK" sz="3200" dirty="0"/>
          </a:p>
        </p:txBody>
      </p:sp>
      <p:sp>
        <p:nvSpPr>
          <p:cNvPr id="6" name="Zástupný symbol obsahu 2"/>
          <p:cNvSpPr txBox="1">
            <a:spLocks/>
          </p:cNvSpPr>
          <p:nvPr/>
        </p:nvSpPr>
        <p:spPr>
          <a:xfrm>
            <a:off x="467544" y="1268760"/>
            <a:ext cx="8136904" cy="5256584"/>
          </a:xfrm>
          <a:prstGeom prst="rect">
            <a:avLst/>
          </a:prstGeom>
          <a:ln cmpd="thickThin"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600" dirty="0" smtClean="0"/>
              <a:t>    </a:t>
            </a:r>
            <a:r>
              <a:rPr lang="sk-SK" sz="1400" dirty="0" smtClean="0"/>
              <a:t>Platí pravidlo, že energia sa vracia. Platí to aj medzi vyspelými krajinami Európy a ich kolóniami.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400" dirty="0" smtClean="0"/>
              <a:t>    Organizovaný biznis miestnych a zahraničných gangov ako následok predchádzajúcich krokov nadradenej        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</a:pPr>
            <a:r>
              <a:rPr lang="sk-SK" sz="1400" dirty="0" smtClean="0"/>
              <a:t>        vrstvy, ktorá sa snaží o trvalo udržateľnú vládu nad svetom.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400" dirty="0" smtClean="0"/>
              <a:t>    Odovzdali sme svoju vnútornú moc tým, ktorí vládnu a je na nás, aby sme si ju vzali späť. 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400" dirty="0" smtClean="0"/>
              <a:t>    Hľadanie hlbšieho „JA“, jeho očista a dosiahnutie stupňa čistej filozofie je na nás.</a:t>
            </a:r>
          </a:p>
          <a:p>
            <a:pPr marL="342900" marR="0" lvl="0" indent="-342900" algn="l" defTabSz="914400" rtl="0" eaLnBrk="1" fontAlgn="auto" latinLnBrk="0" hangingPunct="1">
              <a:lnSpc>
                <a:spcPts val="26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SzTx/>
              <a:buFont typeface="Wingdings" pitchFamily="2" charset="2"/>
              <a:buChar char="Ø"/>
              <a:tabLst/>
              <a:defRPr/>
            </a:pPr>
            <a:r>
              <a:rPr kumimoji="0" lang="sk-S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Táto </a:t>
            </a:r>
            <a:r>
              <a:rPr kumimoji="0" lang="sk-SK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chronobiológia</a:t>
            </a:r>
            <a:r>
              <a:rPr kumimoji="0" lang="sk-S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je zakotvená v génoch. Predstavuje aj </a:t>
            </a:r>
            <a:r>
              <a:rPr kumimoji="0" lang="sk-SK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</a:rPr>
              <a:t>adaptačný </a:t>
            </a:r>
            <a:r>
              <a:rPr lang="sk-SK" sz="1400" noProof="0" dirty="0" smtClean="0">
                <a:solidFill>
                  <a:srgbClr val="7030A0"/>
                </a:solidFill>
              </a:rPr>
              <a:t>m</a:t>
            </a:r>
            <a:r>
              <a:rPr kumimoji="0" lang="sk-SK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</a:rPr>
              <a:t>echanizmus</a:t>
            </a:r>
            <a:r>
              <a:rPr kumimoji="0" lang="sk-S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kumimoji="0" lang="sk-SK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</a:rPr>
              <a:t>zápisu cukrového kódu na membrány buniek </a:t>
            </a:r>
            <a:r>
              <a:rPr kumimoji="0" lang="sk-S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narodením. Cukrový kód sa počas života nemení, ale konfrontuje s meniacou sa štruktúrou silových polí aktuálnej membrány. </a:t>
            </a:r>
          </a:p>
          <a:p>
            <a:pPr marL="342900" marR="0" lvl="0" indent="-342900" algn="l" defTabSz="914400" rtl="0" eaLnBrk="1" fontAlgn="auto" latinLnBrk="0" hangingPunct="1">
              <a:lnSpc>
                <a:spcPts val="26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SzTx/>
              <a:buFont typeface="Wingdings" pitchFamily="2" charset="2"/>
              <a:buChar char="Ø"/>
              <a:tabLst/>
              <a:defRPr/>
            </a:pPr>
            <a:r>
              <a:rPr lang="sk-SK" sz="1400" noProof="0" dirty="0" smtClean="0"/>
              <a:t>Biorytmus sedemdňového cyklu sa premieta do časovej štruktúry, v ktorej sa bezprostredne odohráva náš každodenný život. Napríklad Jakobíni sa počas francúzskej revolúcie pokúsili popri iných revolučných zvratoch zaviesť i nový kalendár, v ktorom mal týždeň 10 dní. Netušili však, že v dôsledku porušenia 7 dňového biorytmu budú zomierať ľudia a začne hynúť ťažný dobytok. Učme sa na chybách, no nezotrvávajme v nich.</a:t>
            </a:r>
          </a:p>
          <a:p>
            <a:pPr marL="342900" marR="0" lvl="0" indent="-342900" algn="l" defTabSz="914400" rtl="0" eaLnBrk="1" fontAlgn="auto" latinLnBrk="0" hangingPunct="1">
              <a:lnSpc>
                <a:spcPts val="26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SzTx/>
              <a:buFont typeface="Wingdings" pitchFamily="2" charset="2"/>
              <a:buChar char="Ø"/>
              <a:tabLst/>
              <a:defRPr/>
            </a:pPr>
            <a:r>
              <a:rPr lang="sk-SK" sz="1400" noProof="0" dirty="0" smtClean="0"/>
              <a:t>Preto prijmime výzvy vesmíru, ktorého vývojový proces nás vedie smerom k dokonalosti  civilizácie alebo k jej zániku. </a:t>
            </a:r>
          </a:p>
          <a:p>
            <a:pPr marL="342900" marR="0" lvl="0" indent="-342900" algn="l" defTabSz="914400" rtl="0" eaLnBrk="1" fontAlgn="auto" latinLnBrk="0" hangingPunct="1">
              <a:lnSpc>
                <a:spcPts val="26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SzTx/>
              <a:tabLst/>
              <a:defRPr/>
            </a:pPr>
            <a:r>
              <a:rPr lang="sk-SK" sz="1600" dirty="0" smtClean="0"/>
              <a:t> </a:t>
            </a:r>
            <a:r>
              <a:rPr lang="sk-SK" sz="1600" noProof="0" dirty="0" smtClean="0"/>
              <a:t> </a:t>
            </a:r>
            <a:endParaRPr kumimoji="0" lang="sk-SK" sz="16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26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SzTx/>
              <a:tabLst/>
              <a:defRPr/>
            </a:pPr>
            <a:endParaRPr kumimoji="0" lang="sk-SK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sk-SK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sk-SK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sk-SK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10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11</a:t>
            </a:fld>
            <a:endParaRPr lang="sk-SK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2276872"/>
            <a:ext cx="237172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ástupný symbol obsahu 2"/>
          <p:cNvSpPr>
            <a:spLocks noGrp="1"/>
          </p:cNvSpPr>
          <p:nvPr>
            <p:ph idx="1"/>
          </p:nvPr>
        </p:nvSpPr>
        <p:spPr>
          <a:xfrm>
            <a:off x="457200" y="1340768"/>
            <a:ext cx="8075240" cy="1080120"/>
          </a:xfrm>
          <a:ln cmpd="thickThin">
            <a:noFill/>
          </a:ln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600" dirty="0" smtClean="0"/>
              <a:t>Päťdesiatročný </a:t>
            </a:r>
            <a:r>
              <a:rPr lang="sk-SK" sz="1600" dirty="0" err="1" smtClean="0"/>
              <a:t>merkúrsky</a:t>
            </a:r>
            <a:r>
              <a:rPr lang="sk-SK" sz="1600" dirty="0" smtClean="0"/>
              <a:t> cyklus (1980 – 2029) s dvojitým skleníkovým silovým poľom okolo planéty Zem  sa pomaly končí.</a:t>
            </a:r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600" dirty="0" smtClean="0"/>
              <a:t>Zostane iba prirodzené silové pole skleníkového efektu, ktoré sa nachádza okolo planéty temer od jej vzniku.</a:t>
            </a:r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1600" dirty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1600" dirty="0" smtClean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1600" dirty="0" smtClean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1600" dirty="0" smtClean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1600" dirty="0" smtClean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1600" dirty="0" smtClean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1600" dirty="0" smtClean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1600" dirty="0" smtClean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1600" dirty="0" smtClean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1600" dirty="0" smtClean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1600" dirty="0" smtClean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1600" dirty="0" smtClean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600" dirty="0" smtClean="0"/>
              <a:t>Naštartuje sa cyklus ochladzovania planéty (2030 – 2079).</a:t>
            </a:r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600" dirty="0" smtClean="0"/>
              <a:t>Silové pole ohňa narúša aj prirodzené skleníkové pole Zeme.</a:t>
            </a:r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600" dirty="0" smtClean="0"/>
              <a:t>Pripravujme sa alternatívnymi zdrojmi energií na nižšie teploty.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 smtClean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 smtClean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 smtClean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 smtClean="0"/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sk-SK" sz="3600" dirty="0" smtClean="0">
                <a:solidFill>
                  <a:srgbClr val="7030A0"/>
                </a:solidFill>
              </a:rPr>
              <a:t>Päťdesiatročný </a:t>
            </a:r>
            <a:r>
              <a:rPr lang="sk-SK" sz="3600" dirty="0" err="1" smtClean="0">
                <a:solidFill>
                  <a:srgbClr val="7030A0"/>
                </a:solidFill>
              </a:rPr>
              <a:t>merkúrsky</a:t>
            </a:r>
            <a:r>
              <a:rPr lang="sk-SK" sz="3600" dirty="0" smtClean="0">
                <a:solidFill>
                  <a:srgbClr val="7030A0"/>
                </a:solidFill>
              </a:rPr>
              <a:t> cyklus končí rokom 2029 a v roku 2030 nastúpi Mars</a:t>
            </a:r>
            <a:endParaRPr lang="sk-SK" sz="3600" dirty="0">
              <a:solidFill>
                <a:srgbClr val="7030A0"/>
              </a:solidFill>
            </a:endParaRPr>
          </a:p>
        </p:txBody>
      </p:sp>
      <p:pic>
        <p:nvPicPr>
          <p:cNvPr id="8" name="Obrázok 7" descr="http://1.bp.blogspot.com/-VTHwNz98XSo/TanEU-dCvhI/AAAAAAAAABE/pPVGuCpfUg0/s1600/Ares.gif">
            <a:hlinkClick r:id="rId3" tgtFrame="&quot;_blank&quot;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47020" y="3212976"/>
            <a:ext cx="3045460" cy="3188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12</a:t>
            </a:fld>
            <a:endParaRPr lang="sk-SK"/>
          </a:p>
        </p:txBody>
      </p:sp>
      <p:sp>
        <p:nvSpPr>
          <p:cNvPr id="7" name="Zástupný symbol obsahu 2"/>
          <p:cNvSpPr>
            <a:spLocks noGrp="1"/>
          </p:cNvSpPr>
          <p:nvPr>
            <p:ph idx="1"/>
          </p:nvPr>
        </p:nvSpPr>
        <p:spPr>
          <a:xfrm>
            <a:off x="611560" y="1124744"/>
            <a:ext cx="8229600" cy="5733256"/>
          </a:xfrm>
          <a:ln cmpd="thickThin">
            <a:noFill/>
          </a:ln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None/>
            </a:pPr>
            <a:r>
              <a:rPr lang="sk-SK" sz="1600" b="1" dirty="0" smtClean="0"/>
              <a:t>Päťdesiatročný </a:t>
            </a:r>
            <a:r>
              <a:rPr lang="sk-SK" sz="1600" b="1" dirty="0" err="1" smtClean="0"/>
              <a:t>merkúrsky</a:t>
            </a:r>
            <a:r>
              <a:rPr lang="sk-SK" sz="1600" b="1" dirty="0" smtClean="0"/>
              <a:t> cyklus prechádza v zmysle </a:t>
            </a:r>
            <a:r>
              <a:rPr lang="sk-SK" sz="1600" b="1" dirty="0" err="1" smtClean="0"/>
              <a:t>Jungovej</a:t>
            </a:r>
            <a:r>
              <a:rPr lang="sk-SK" sz="1600" b="1" dirty="0" smtClean="0"/>
              <a:t> teórie </a:t>
            </a:r>
            <a:r>
              <a:rPr lang="sk-SK" sz="1600" b="1" dirty="0" err="1" smtClean="0"/>
              <a:t>archetypov</a:t>
            </a:r>
            <a:r>
              <a:rPr lang="sk-SK" sz="1600" b="1" dirty="0" smtClean="0"/>
              <a:t> týmito sedemročnými cyklami :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buFont typeface="+mj-lt"/>
              <a:buAutoNum type="arabicParenR"/>
            </a:pPr>
            <a:r>
              <a:rPr lang="sk-SK" sz="1600" b="1" dirty="0" smtClean="0"/>
              <a:t>Proces socializácie</a:t>
            </a:r>
            <a:r>
              <a:rPr lang="sk-SK" sz="1600" dirty="0" smtClean="0"/>
              <a:t> (roky 1980 – 1986), 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buFont typeface="+mj-lt"/>
              <a:buAutoNum type="arabicParenR"/>
            </a:pPr>
            <a:r>
              <a:rPr lang="sk-SK" sz="1600" b="1" dirty="0" smtClean="0"/>
              <a:t>Proces individualizácie</a:t>
            </a:r>
            <a:r>
              <a:rPr lang="sk-SK" sz="1600" dirty="0" smtClean="0"/>
              <a:t> (roky 1987 – 1993), 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buFont typeface="+mj-lt"/>
              <a:buAutoNum type="arabicParenR"/>
            </a:pPr>
            <a:r>
              <a:rPr lang="sk-SK" sz="1600" b="1" dirty="0" err="1" smtClean="0"/>
              <a:t>Archetyp</a:t>
            </a:r>
            <a:r>
              <a:rPr lang="sk-SK" sz="1600" b="1" dirty="0" smtClean="0"/>
              <a:t> tieňa</a:t>
            </a:r>
            <a:r>
              <a:rPr lang="sk-SK" sz="1600" dirty="0" smtClean="0"/>
              <a:t>, ktorý je zároveň sedemročným cyklom obchodu (roky 1994 – 2000). V roku 1994 vznikol klub ekonómov. 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buFont typeface="+mj-lt"/>
              <a:buAutoNum type="arabicParenR"/>
            </a:pPr>
            <a:r>
              <a:rPr lang="sk-SK" sz="1600" dirty="0" smtClean="0"/>
              <a:t>Nasleduje </a:t>
            </a:r>
            <a:r>
              <a:rPr lang="sk-SK" sz="1600" b="1" dirty="0" err="1" smtClean="0"/>
              <a:t>archetyp</a:t>
            </a:r>
            <a:r>
              <a:rPr lang="sk-SK" sz="1600" b="1" dirty="0" smtClean="0"/>
              <a:t> </a:t>
            </a:r>
            <a:r>
              <a:rPr lang="sk-SK" sz="1600" b="1" dirty="0" err="1" smtClean="0"/>
              <a:t>animus</a:t>
            </a:r>
            <a:r>
              <a:rPr lang="sk-SK" sz="1600" b="1" dirty="0" smtClean="0"/>
              <a:t> a </a:t>
            </a:r>
            <a:r>
              <a:rPr lang="sk-SK" sz="1600" b="1" dirty="0" err="1" smtClean="0"/>
              <a:t>anima</a:t>
            </a:r>
            <a:r>
              <a:rPr lang="sk-SK" sz="1600" b="1" dirty="0" smtClean="0"/>
              <a:t> </a:t>
            </a:r>
            <a:r>
              <a:rPr lang="sk-SK" sz="1600" dirty="0" smtClean="0"/>
              <a:t>– vojenský </a:t>
            </a:r>
            <a:r>
              <a:rPr lang="sk-SK" sz="1600" dirty="0" err="1" smtClean="0"/>
              <a:t>archetyp</a:t>
            </a:r>
            <a:r>
              <a:rPr lang="sk-SK" sz="1600" dirty="0" smtClean="0"/>
              <a:t> (roky 2001 – 2007).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buFont typeface="+mj-lt"/>
              <a:buAutoNum type="arabicParenR"/>
            </a:pPr>
            <a:r>
              <a:rPr lang="sk-SK" sz="1600" b="1" dirty="0" err="1" smtClean="0"/>
              <a:t>Archetyp</a:t>
            </a:r>
            <a:r>
              <a:rPr lang="sk-SK" sz="1600" b="1" dirty="0" smtClean="0"/>
              <a:t> starého mudrca a matky </a:t>
            </a:r>
            <a:r>
              <a:rPr lang="sk-SK" sz="1600" b="1" dirty="0" err="1" smtClean="0"/>
              <a:t>praprírody</a:t>
            </a:r>
            <a:r>
              <a:rPr lang="sk-SK" sz="1600" b="1" dirty="0" smtClean="0"/>
              <a:t> </a:t>
            </a:r>
            <a:r>
              <a:rPr lang="sk-SK" sz="1600" dirty="0" smtClean="0"/>
              <a:t>(roky 2008 – 2014). Práve v roku 2008 sa klub ekonómov transformuje na klub manažérov.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buFont typeface="+mj-lt"/>
              <a:buAutoNum type="arabicParenR"/>
            </a:pPr>
            <a:r>
              <a:rPr lang="sk-SK" sz="1600" b="1" dirty="0" err="1" smtClean="0"/>
              <a:t>Archetyp</a:t>
            </a:r>
            <a:r>
              <a:rPr lang="sk-SK" sz="1600" b="1" dirty="0" smtClean="0"/>
              <a:t> </a:t>
            </a:r>
            <a:r>
              <a:rPr lang="sk-SK" sz="1600" b="1" dirty="0" err="1" smtClean="0"/>
              <a:t>das</a:t>
            </a:r>
            <a:r>
              <a:rPr lang="sk-SK" sz="1600" b="1" dirty="0" smtClean="0"/>
              <a:t> </a:t>
            </a:r>
            <a:r>
              <a:rPr lang="sk-SK" sz="1600" b="1" dirty="0" err="1" smtClean="0"/>
              <a:t>selbst</a:t>
            </a:r>
            <a:r>
              <a:rPr lang="sk-SK" sz="1600" b="1" dirty="0" smtClean="0"/>
              <a:t> </a:t>
            </a:r>
            <a:r>
              <a:rPr lang="sk-SK" sz="1600" dirty="0" smtClean="0"/>
              <a:t>– hlbší stred (roky 2015 – 2021) podnecuje k duchovným riešeniam: </a:t>
            </a:r>
          </a:p>
          <a:p>
            <a:pPr indent="15875">
              <a:spcBef>
                <a:spcPts val="0"/>
              </a:spcBef>
              <a:spcAft>
                <a:spcPts val="300"/>
              </a:spcAft>
              <a:buNone/>
              <a:tabLst>
                <a:tab pos="358775" algn="l"/>
              </a:tabLst>
            </a:pPr>
            <a:r>
              <a:rPr lang="sk-SK" sz="1600" dirty="0" smtClean="0"/>
              <a:t>a/ humánnemu bankovníctvu,</a:t>
            </a:r>
          </a:p>
          <a:p>
            <a:pPr indent="15875">
              <a:spcBef>
                <a:spcPts val="0"/>
              </a:spcBef>
              <a:spcAft>
                <a:spcPts val="300"/>
              </a:spcAft>
              <a:buNone/>
              <a:tabLst>
                <a:tab pos="358775" algn="l"/>
              </a:tabLst>
            </a:pPr>
            <a:r>
              <a:rPr lang="sk-SK" sz="1600" dirty="0" smtClean="0"/>
              <a:t>b/ humánnym riešeniam v zdravotníctve,</a:t>
            </a:r>
          </a:p>
          <a:p>
            <a:pPr indent="15875">
              <a:spcBef>
                <a:spcPts val="0"/>
              </a:spcBef>
              <a:spcAft>
                <a:spcPts val="300"/>
              </a:spcAft>
              <a:buNone/>
              <a:tabLst>
                <a:tab pos="358775" algn="l"/>
              </a:tabLst>
            </a:pPr>
            <a:r>
              <a:rPr lang="sk-SK" sz="1600" dirty="0" smtClean="0"/>
              <a:t>c/ humánnemu riešeniu </a:t>
            </a:r>
            <a:r>
              <a:rPr lang="sk-SK" sz="1600" dirty="0" err="1" smtClean="0"/>
              <a:t>gender</a:t>
            </a:r>
            <a:r>
              <a:rPr lang="sk-SK" sz="1600" dirty="0" smtClean="0"/>
              <a:t> – filozofie, </a:t>
            </a:r>
          </a:p>
          <a:p>
            <a:pPr indent="15875">
              <a:spcBef>
                <a:spcPts val="0"/>
              </a:spcBef>
              <a:spcAft>
                <a:spcPts val="300"/>
              </a:spcAft>
              <a:buNone/>
              <a:tabLst>
                <a:tab pos="358775" algn="l"/>
              </a:tabLst>
            </a:pPr>
            <a:r>
              <a:rPr lang="sk-SK" sz="1600" dirty="0" smtClean="0"/>
              <a:t>d/ </a:t>
            </a:r>
            <a:r>
              <a:rPr lang="sk-SK" sz="1600" dirty="0" err="1" smtClean="0"/>
              <a:t>hyperaktivity</a:t>
            </a:r>
            <a:r>
              <a:rPr lang="sk-SK" sz="1600" dirty="0" smtClean="0"/>
              <a:t>,</a:t>
            </a:r>
          </a:p>
          <a:p>
            <a:pPr indent="15875">
              <a:spcBef>
                <a:spcPts val="0"/>
              </a:spcBef>
              <a:spcAft>
                <a:spcPts val="300"/>
              </a:spcAft>
              <a:buNone/>
              <a:tabLst>
                <a:tab pos="358775" algn="l"/>
              </a:tabLst>
            </a:pPr>
            <a:r>
              <a:rPr lang="sk-SK" sz="1600" dirty="0" smtClean="0"/>
              <a:t>e/ oxidačného stresu </a:t>
            </a:r>
          </a:p>
          <a:p>
            <a:pPr indent="15875">
              <a:spcBef>
                <a:spcPts val="0"/>
              </a:spcBef>
              <a:spcAft>
                <a:spcPts val="300"/>
              </a:spcAft>
              <a:buNone/>
              <a:tabLst>
                <a:tab pos="358775" algn="l"/>
              </a:tabLst>
            </a:pPr>
            <a:r>
              <a:rPr lang="sk-SK" sz="1600" dirty="0" smtClean="0"/>
              <a:t>f/  skleníkového efektu, (Klimatické konferencie v Paríži 2015 </a:t>
            </a:r>
            <a:r>
              <a:rPr lang="sk-SK" sz="1600" smtClean="0"/>
              <a:t>a v New </a:t>
            </a:r>
            <a:r>
              <a:rPr lang="sk-SK" sz="1600" dirty="0" smtClean="0"/>
              <a:t>Yorku 24.4.2016 </a:t>
            </a:r>
          </a:p>
          <a:p>
            <a:pPr indent="15875">
              <a:spcBef>
                <a:spcPts val="0"/>
              </a:spcBef>
              <a:spcAft>
                <a:spcPts val="300"/>
              </a:spcAft>
              <a:buNone/>
              <a:tabLst>
                <a:tab pos="358775" algn="l"/>
              </a:tabLst>
            </a:pPr>
            <a:r>
              <a:rPr lang="sk-SK" sz="1600" dirty="0" smtClean="0"/>
              <a:t>     Medzinárodná zmluva o zmene klímy má nahradiť v roku 2020 </a:t>
            </a:r>
            <a:r>
              <a:rPr lang="sk-SK" sz="1600" dirty="0" err="1" smtClean="0"/>
              <a:t>Kjótsky</a:t>
            </a:r>
            <a:r>
              <a:rPr lang="sk-SK" sz="1600" dirty="0" smtClean="0"/>
              <a:t> protokol) </a:t>
            </a:r>
          </a:p>
          <a:p>
            <a:pPr marL="625475" indent="-266700">
              <a:spcBef>
                <a:spcPts val="0"/>
              </a:spcBef>
              <a:spcAft>
                <a:spcPts val="300"/>
              </a:spcAft>
              <a:buNone/>
              <a:tabLst>
                <a:tab pos="539750" algn="l"/>
              </a:tabLst>
            </a:pPr>
            <a:r>
              <a:rPr lang="sk-SK" sz="1600" dirty="0" smtClean="0"/>
              <a:t>g/ či humánnemu riešeniu hroziacej environmentálnej katastrofy v rámci vojnových   konfliktov, súvisiacich s krízou v bankovníctve.</a:t>
            </a:r>
          </a:p>
          <a:p>
            <a:pPr marL="358775" indent="-358775">
              <a:spcBef>
                <a:spcPts val="0"/>
              </a:spcBef>
              <a:spcAft>
                <a:spcPts val="300"/>
              </a:spcAft>
              <a:buNone/>
              <a:tabLst>
                <a:tab pos="539750" algn="l"/>
              </a:tabLst>
            </a:pPr>
            <a:r>
              <a:rPr lang="sk-SK" sz="1600" b="1" dirty="0" smtClean="0"/>
              <a:t>7)	</a:t>
            </a:r>
            <a:r>
              <a:rPr lang="sk-SK" sz="1600" b="1" dirty="0" err="1" smtClean="0"/>
              <a:t>Anómia</a:t>
            </a:r>
            <a:r>
              <a:rPr lang="sk-SK" sz="1600" b="1" dirty="0" smtClean="0"/>
              <a:t> systému </a:t>
            </a:r>
            <a:r>
              <a:rPr lang="sk-SK" sz="1600" dirty="0" smtClean="0"/>
              <a:t>–  (roky 2022 – 2029) siedmy cyklus predstavuje stav rozkladu a novej filozofie sociálnych, morálnych a kultúrnych noriem tohto cyklu – prechod do vyššieho cyklu.</a:t>
            </a:r>
          </a:p>
          <a:p>
            <a:pPr marL="625475" indent="-266700">
              <a:spcBef>
                <a:spcPts val="0"/>
              </a:spcBef>
              <a:spcAft>
                <a:spcPts val="300"/>
              </a:spcAft>
              <a:buNone/>
              <a:tabLst>
                <a:tab pos="539750" algn="l"/>
              </a:tabLst>
            </a:pPr>
            <a:endParaRPr lang="sk-SK" sz="1600" dirty="0" smtClean="0"/>
          </a:p>
          <a:p>
            <a:pPr marL="625475" indent="-266700">
              <a:spcBef>
                <a:spcPts val="0"/>
              </a:spcBef>
              <a:spcAft>
                <a:spcPts val="300"/>
              </a:spcAft>
              <a:buNone/>
              <a:tabLst>
                <a:tab pos="539750" algn="l"/>
              </a:tabLst>
            </a:pPr>
            <a:endParaRPr lang="sk-SK" sz="1600" dirty="0" smtClean="0"/>
          </a:p>
          <a:p>
            <a:pPr marL="625475" indent="-266700">
              <a:spcBef>
                <a:spcPts val="0"/>
              </a:spcBef>
              <a:spcAft>
                <a:spcPts val="300"/>
              </a:spcAft>
              <a:buNone/>
              <a:tabLst>
                <a:tab pos="539750" algn="l"/>
              </a:tabLst>
            </a:pPr>
            <a:endParaRPr lang="sk-SK" sz="1600" dirty="0" smtClean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 smtClean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 smtClean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 smtClean="0"/>
          </a:p>
        </p:txBody>
      </p:sp>
      <p:sp>
        <p:nvSpPr>
          <p:cNvPr id="8" name="Nadpis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850106"/>
          </a:xfrm>
        </p:spPr>
        <p:txBody>
          <a:bodyPr>
            <a:noAutofit/>
          </a:bodyPr>
          <a:lstStyle/>
          <a:p>
            <a:r>
              <a:rPr lang="sk-SK" sz="3600" dirty="0" smtClean="0">
                <a:solidFill>
                  <a:srgbClr val="7030A0"/>
                </a:solidFill>
              </a:rPr>
              <a:t> Pripomeňme si opäť biorytmy </a:t>
            </a:r>
            <a:r>
              <a:rPr lang="sk-SK" sz="3600" dirty="0" err="1" smtClean="0">
                <a:solidFill>
                  <a:srgbClr val="7030A0"/>
                </a:solidFill>
              </a:rPr>
              <a:t>merkúrskeho</a:t>
            </a:r>
            <a:r>
              <a:rPr lang="sk-SK" sz="3600" dirty="0" smtClean="0">
                <a:solidFill>
                  <a:srgbClr val="7030A0"/>
                </a:solidFill>
              </a:rPr>
              <a:t> cyklu </a:t>
            </a:r>
            <a:endParaRPr lang="sk-SK" sz="3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sk-SK" sz="4800" dirty="0" err="1" smtClean="0">
                <a:solidFill>
                  <a:srgbClr val="7030A0"/>
                </a:solidFill>
              </a:rPr>
              <a:t>Kjótsky</a:t>
            </a:r>
            <a:r>
              <a:rPr lang="sk-SK" sz="4800" dirty="0" smtClean="0">
                <a:solidFill>
                  <a:srgbClr val="7030A0"/>
                </a:solidFill>
              </a:rPr>
              <a:t> protokol </a:t>
            </a:r>
            <a:br>
              <a:rPr lang="sk-SK" sz="4800" dirty="0" smtClean="0">
                <a:solidFill>
                  <a:srgbClr val="7030A0"/>
                </a:solidFill>
              </a:rPr>
            </a:br>
            <a:endParaRPr lang="sk-SK" sz="4800" dirty="0">
              <a:solidFill>
                <a:srgbClr val="7030A0"/>
              </a:solidFill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13</a:t>
            </a:fld>
            <a:endParaRPr lang="sk-SK"/>
          </a:p>
        </p:txBody>
      </p:sp>
      <p:sp>
        <p:nvSpPr>
          <p:cNvPr id="6" name="Zástupný symbol obsahu 2"/>
          <p:cNvSpPr>
            <a:spLocks noGrp="1"/>
          </p:cNvSpPr>
          <p:nvPr>
            <p:ph idx="1"/>
          </p:nvPr>
        </p:nvSpPr>
        <p:spPr>
          <a:xfrm>
            <a:off x="395536" y="980728"/>
            <a:ext cx="8291264" cy="5328592"/>
          </a:xfrm>
          <a:ln cmpd="thickThin">
            <a:noFill/>
          </a:ln>
        </p:spPr>
        <p:txBody>
          <a:bodyPr>
            <a:noAutofit/>
          </a:bodyPr>
          <a:lstStyle/>
          <a:p>
            <a:pPr>
              <a:lnSpc>
                <a:spcPts val="28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600" dirty="0" smtClean="0">
                <a:solidFill>
                  <a:srgbClr val="7030A0"/>
                </a:solidFill>
              </a:rPr>
              <a:t> </a:t>
            </a:r>
            <a:r>
              <a:rPr lang="sk-SK" sz="1600" dirty="0" err="1" smtClean="0">
                <a:solidFill>
                  <a:srgbClr val="7030A0"/>
                </a:solidFill>
              </a:rPr>
              <a:t>Kjótsky</a:t>
            </a:r>
            <a:r>
              <a:rPr lang="sk-SK" sz="1600" dirty="0" smtClean="0">
                <a:solidFill>
                  <a:srgbClr val="7030A0"/>
                </a:solidFill>
              </a:rPr>
              <a:t> protokol </a:t>
            </a:r>
            <a:r>
              <a:rPr lang="sk-SK" sz="1600" dirty="0" smtClean="0"/>
              <a:t>k Rámcovému dohovoru OSN o zmene klímy je doplnok </a:t>
            </a:r>
            <a:r>
              <a:rPr lang="sk-SK" sz="1600" dirty="0" smtClean="0">
                <a:hlinkClick r:id="rId2" tooltip="Rámcový dohovor OSN o zmene klímy (stránka neexistuje)"/>
              </a:rPr>
              <a:t>Rámcového dohovoru OSN o zmene klímy</a:t>
            </a:r>
            <a:r>
              <a:rPr lang="sk-SK" sz="1600" dirty="0" smtClean="0"/>
              <a:t> (text dohovoru je na Slovensku dostupný v Oznámení MZV SR č. 548/2006 </a:t>
            </a:r>
            <a:r>
              <a:rPr lang="sk-SK" sz="1600" dirty="0" err="1" smtClean="0"/>
              <a:t>Z.z</a:t>
            </a:r>
            <a:r>
              <a:rPr lang="sk-SK" sz="1600" dirty="0" smtClean="0"/>
              <a:t>.). Je to medzinárodná dohoda </a:t>
            </a:r>
            <a:r>
              <a:rPr lang="sk-SK" sz="1600" dirty="0" err="1" smtClean="0"/>
              <a:t>vyrokovaní</a:t>
            </a:r>
            <a:r>
              <a:rPr lang="sk-SK" sz="1600" dirty="0" smtClean="0"/>
              <a:t>  v súvislosti s </a:t>
            </a:r>
            <a:r>
              <a:rPr lang="sk-SK" sz="1600" dirty="0" smtClean="0">
                <a:hlinkClick r:id="rId3" tooltip="Globálne otepľovanie"/>
              </a:rPr>
              <a:t>globálnym otepľovaním</a:t>
            </a:r>
            <a:r>
              <a:rPr lang="sk-SK" sz="1600" dirty="0" smtClean="0"/>
              <a:t>. </a:t>
            </a:r>
          </a:p>
          <a:p>
            <a:pPr>
              <a:lnSpc>
                <a:spcPts val="28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600" dirty="0" smtClean="0"/>
              <a:t>Štáty, ktoré podpísali tento protokol sa zaviazali znížiť ich emisie oxidu uhličitého a 5 ďalších skleníkových plynov, alebo sa zaviazali v obchode s emisiami ak udržiavajú alebo zvyšujú emisie ich plynov. </a:t>
            </a:r>
          </a:p>
          <a:p>
            <a:pPr>
              <a:lnSpc>
                <a:spcPts val="28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600" dirty="0" smtClean="0"/>
              <a:t>Spolu 141 krajín sveta doteraz podpísalo tento protokol. Významnými výnimkami sú </a:t>
            </a:r>
            <a:r>
              <a:rPr lang="sk-SK" sz="1600" dirty="0" smtClean="0">
                <a:hlinkClick r:id="rId4" tooltip="Spojené štáty"/>
              </a:rPr>
              <a:t>Spojené štáty</a:t>
            </a:r>
            <a:r>
              <a:rPr lang="sk-SK" sz="1600" dirty="0" smtClean="0"/>
              <a:t> a </a:t>
            </a:r>
            <a:r>
              <a:rPr lang="sk-SK" sz="1600" dirty="0" smtClean="0">
                <a:hlinkClick r:id="rId5" tooltip="Austrália (štát)"/>
              </a:rPr>
              <a:t>Austrália</a:t>
            </a:r>
            <a:r>
              <a:rPr lang="sk-SK" sz="1600" dirty="0" smtClean="0"/>
              <a:t>. Ku kľúčovým mechanizmom a nástrojom </a:t>
            </a:r>
            <a:r>
              <a:rPr lang="sk-SK" sz="1600" dirty="0" err="1" smtClean="0"/>
              <a:t>Kjótskeho</a:t>
            </a:r>
            <a:r>
              <a:rPr lang="sk-SK" sz="1600" dirty="0" smtClean="0"/>
              <a:t> protokolu, ktoré sú zamerané na splnenie redukčných cieľov s ohľadom na špecifické podmienky krajiny, patria (a) </a:t>
            </a:r>
            <a:r>
              <a:rPr lang="sk-SK" sz="1600" i="1" dirty="0" smtClean="0"/>
              <a:t>spoločné plnenie záväzkov</a:t>
            </a:r>
            <a:r>
              <a:rPr lang="sk-SK" sz="1600" dirty="0" smtClean="0"/>
              <a:t> (čl. 6), (b) </a:t>
            </a:r>
            <a:r>
              <a:rPr lang="sk-SK" sz="1600" i="1" dirty="0" smtClean="0"/>
              <a:t>mechanizmus čistého rozvoja</a:t>
            </a:r>
            <a:r>
              <a:rPr lang="sk-SK" sz="1600" dirty="0" smtClean="0"/>
              <a:t> (čl. 12) a (c) </a:t>
            </a:r>
            <a:r>
              <a:rPr lang="sk-SK" sz="1600" i="1" dirty="0" smtClean="0"/>
              <a:t>obchodovanie s ušetrenými emisiami</a:t>
            </a:r>
            <a:r>
              <a:rPr lang="sk-SK" sz="1600" dirty="0" smtClean="0"/>
              <a:t> (čl. 17). Protokol bol </a:t>
            </a:r>
            <a:r>
              <a:rPr lang="sk-SK" sz="1600" dirty="0" err="1" smtClean="0"/>
              <a:t>vyrokovaný</a:t>
            </a:r>
            <a:r>
              <a:rPr lang="sk-SK" sz="1600" dirty="0" smtClean="0"/>
              <a:t> v </a:t>
            </a:r>
            <a:r>
              <a:rPr lang="sk-SK" sz="1600" dirty="0" err="1" smtClean="0">
                <a:hlinkClick r:id="rId6" tooltip="Kjóto"/>
              </a:rPr>
              <a:t>Kjóte</a:t>
            </a:r>
            <a:r>
              <a:rPr lang="sk-SK" sz="1600" dirty="0" smtClean="0"/>
              <a:t> </a:t>
            </a:r>
            <a:r>
              <a:rPr lang="sk-SK" sz="1600" dirty="0" err="1" smtClean="0"/>
              <a:t>v</a:t>
            </a:r>
            <a:r>
              <a:rPr lang="sk-SK" sz="1600" dirty="0" smtClean="0"/>
              <a:t> </a:t>
            </a:r>
            <a:r>
              <a:rPr lang="sk-SK" sz="1600" dirty="0" smtClean="0">
                <a:hlinkClick r:id="rId7" tooltip="Japonsko"/>
              </a:rPr>
              <a:t>Japonsku</a:t>
            </a:r>
            <a:r>
              <a:rPr lang="sk-SK" sz="1600" dirty="0" smtClean="0"/>
              <a:t> v decembri </a:t>
            </a:r>
            <a:r>
              <a:rPr lang="sk-SK" sz="1600" dirty="0" smtClean="0">
                <a:hlinkClick r:id="rId8" tooltip="1997"/>
              </a:rPr>
              <a:t>1997</a:t>
            </a:r>
            <a:r>
              <a:rPr lang="sk-SK" sz="1600" dirty="0" smtClean="0"/>
              <a:t>. </a:t>
            </a:r>
          </a:p>
          <a:p>
            <a:pPr>
              <a:lnSpc>
                <a:spcPts val="28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600" dirty="0" smtClean="0"/>
              <a:t>Bol otvorený k podpisu </a:t>
            </a:r>
            <a:r>
              <a:rPr lang="sk-SK" sz="1600" dirty="0" smtClean="0">
                <a:hlinkClick r:id="rId9" tooltip="16. marec"/>
              </a:rPr>
              <a:t>16. marca</a:t>
            </a:r>
            <a:r>
              <a:rPr lang="sk-SK" sz="1600" dirty="0" smtClean="0"/>
              <a:t> </a:t>
            </a:r>
            <a:r>
              <a:rPr lang="sk-SK" sz="1600" dirty="0" smtClean="0">
                <a:hlinkClick r:id="rId10" tooltip="1998"/>
              </a:rPr>
              <a:t>1998</a:t>
            </a:r>
            <a:r>
              <a:rPr lang="sk-SK" sz="1600" dirty="0" smtClean="0"/>
              <a:t> a uzatvorený </a:t>
            </a:r>
            <a:r>
              <a:rPr lang="sk-SK" sz="1600" dirty="0" smtClean="0">
                <a:hlinkClick r:id="rId11" tooltip="15. marec"/>
              </a:rPr>
              <a:t>15. marca</a:t>
            </a:r>
            <a:r>
              <a:rPr lang="sk-SK" sz="1600" dirty="0" smtClean="0"/>
              <a:t> </a:t>
            </a:r>
            <a:r>
              <a:rPr lang="sk-SK" sz="1600" dirty="0" smtClean="0">
                <a:hlinkClick r:id="rId12" tooltip="1999"/>
              </a:rPr>
              <a:t>1999</a:t>
            </a:r>
            <a:r>
              <a:rPr lang="sk-SK" sz="1600" dirty="0" smtClean="0"/>
              <a:t>. </a:t>
            </a:r>
            <a:r>
              <a:rPr lang="sk-SK" sz="1600" dirty="0" smtClean="0">
                <a:hlinkClick r:id="rId13" tooltip="18. november"/>
              </a:rPr>
              <a:t>18. novembra</a:t>
            </a:r>
            <a:r>
              <a:rPr lang="sk-SK" sz="1600" dirty="0" smtClean="0"/>
              <a:t> </a:t>
            </a:r>
            <a:r>
              <a:rPr lang="sk-SK" sz="1600" dirty="0" smtClean="0">
                <a:hlinkClick r:id="rId14" tooltip="2004"/>
              </a:rPr>
              <a:t>2004</a:t>
            </a:r>
            <a:r>
              <a:rPr lang="sk-SK" sz="1600" dirty="0" smtClean="0"/>
              <a:t> sa k nemu pridalo </a:t>
            </a:r>
            <a:r>
              <a:rPr lang="sk-SK" sz="1600" dirty="0" smtClean="0">
                <a:hlinkClick r:id="rId15" tooltip="Rusko"/>
              </a:rPr>
              <a:t>Rusko</a:t>
            </a:r>
            <a:r>
              <a:rPr lang="sk-SK" sz="1600" dirty="0" smtClean="0"/>
              <a:t>. Dohoda nadobudla platnosť </a:t>
            </a:r>
            <a:r>
              <a:rPr lang="sk-SK" sz="1600" dirty="0" smtClean="0">
                <a:hlinkClick r:id="rId16" tooltip="16. február"/>
              </a:rPr>
              <a:t>16. februára</a:t>
            </a:r>
            <a:r>
              <a:rPr lang="sk-SK" sz="1600" dirty="0" smtClean="0"/>
              <a:t> </a:t>
            </a:r>
            <a:r>
              <a:rPr lang="sk-SK" sz="1600" dirty="0" smtClean="0">
                <a:hlinkClick r:id="rId17" tooltip="2005"/>
              </a:rPr>
              <a:t>2005</a:t>
            </a:r>
            <a:r>
              <a:rPr lang="sk-SK" sz="1600" dirty="0" smtClean="0"/>
              <a:t>.</a:t>
            </a:r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 smtClean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1600" dirty="0" smtClean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1600" dirty="0" smtClean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 smtClean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 smtClean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 smtClean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 smtClean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 smtClean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 smtClean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 fontScale="90000"/>
          </a:bodyPr>
          <a:lstStyle/>
          <a:p>
            <a:r>
              <a:rPr lang="sk-SK" dirty="0" smtClean="0">
                <a:solidFill>
                  <a:srgbClr val="7030A0"/>
                </a:solidFill>
              </a:rPr>
              <a:t>Slnečná sústava a planéta Merkúr </a:t>
            </a:r>
            <a:br>
              <a:rPr lang="sk-SK" dirty="0" smtClean="0">
                <a:solidFill>
                  <a:srgbClr val="7030A0"/>
                </a:solidFill>
              </a:rPr>
            </a:br>
            <a:r>
              <a:rPr lang="sk-SK" dirty="0" smtClean="0">
                <a:solidFill>
                  <a:srgbClr val="7030A0"/>
                </a:solidFill>
              </a:rPr>
              <a:t>z prísne vedeckého hľadiska </a:t>
            </a:r>
            <a:endParaRPr lang="sk-SK" dirty="0">
              <a:solidFill>
                <a:srgbClr val="7030A0"/>
              </a:solidFill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14</a:t>
            </a:fld>
            <a:endParaRPr lang="sk-SK"/>
          </a:p>
        </p:txBody>
      </p:sp>
      <p:sp>
        <p:nvSpPr>
          <p:cNvPr id="5" name="Zástupný symbol obsahu 2"/>
          <p:cNvSpPr txBox="1">
            <a:spLocks/>
          </p:cNvSpPr>
          <p:nvPr/>
        </p:nvSpPr>
        <p:spPr>
          <a:xfrm>
            <a:off x="467544" y="1412776"/>
            <a:ext cx="8280920" cy="2088232"/>
          </a:xfrm>
          <a:prstGeom prst="rect">
            <a:avLst/>
          </a:prstGeom>
          <a:ln cmpd="thickThin"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ts val="28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SzTx/>
              <a:buFont typeface="Wingdings" pitchFamily="2" charset="2"/>
              <a:buChar char="Ø"/>
              <a:tabLst/>
              <a:defRPr/>
            </a:pPr>
            <a:r>
              <a:rPr kumimoji="0" lang="sk-S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Najvyššou skúmanou kalibračnou grupou </a:t>
            </a:r>
            <a:r>
              <a:rPr kumimoji="0" lang="sk-S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priestoročasu</a:t>
            </a:r>
            <a:r>
              <a:rPr kumimoji="0" lang="sk-S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je slnečná sústava.</a:t>
            </a:r>
          </a:p>
          <a:p>
            <a:pPr marL="342900" lvl="0" indent="-342900">
              <a:lnSpc>
                <a:spcPts val="28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  <a:defRPr/>
            </a:pPr>
            <a:r>
              <a:rPr lang="sk-SK" sz="1600" dirty="0" smtClean="0"/>
              <a:t>Merkúr je najbližšia planéta slnečnej sústavy k Slnku a najmenšia planéta slnečnej sústavy. Merkúr je malá kamenná planéta s povrchom posiatym </a:t>
            </a:r>
            <a:r>
              <a:rPr lang="sk-SK" sz="1600" dirty="0" err="1" smtClean="0"/>
              <a:t>impaktnými</a:t>
            </a:r>
            <a:r>
              <a:rPr lang="sk-SK" sz="1600" dirty="0" smtClean="0"/>
              <a:t> krátermi. Nemá hustú atmosféru, ktorá by dokázala regulovať povrchovú teplotu. </a:t>
            </a:r>
          </a:p>
          <a:p>
            <a:pPr marL="342900" lvl="0" indent="-342900">
              <a:lnSpc>
                <a:spcPts val="28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  <a:defRPr/>
            </a:pPr>
            <a:r>
              <a:rPr lang="sk-SK" sz="1600" dirty="0" smtClean="0"/>
              <a:t>(Záver prednášky dokumentuje rozdiel medzi prísne  vedeckým a holistickým poznaním.)</a:t>
            </a:r>
            <a:endParaRPr lang="en-US" sz="1600" dirty="0" smtClean="0"/>
          </a:p>
          <a:p>
            <a:pPr marL="342900" marR="0" lvl="0" indent="-342900" algn="l" defTabSz="914400" rtl="0" eaLnBrk="1" fontAlgn="auto" latinLnBrk="0" hangingPunct="1">
              <a:lnSpc>
                <a:spcPts val="28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SzTx/>
              <a:buFont typeface="Wingdings" pitchFamily="2" charset="2"/>
              <a:buChar char="Ø"/>
              <a:tabLst/>
              <a:defRPr/>
            </a:pPr>
            <a:endParaRPr lang="sk-SK" sz="1600" dirty="0" smtClean="0"/>
          </a:p>
          <a:p>
            <a:r>
              <a:rPr lang="sk-SK" sz="2000" dirty="0" smtClean="0">
                <a:hlinkClick r:id="rId2"/>
              </a:rPr>
              <a:t>Polomer</a:t>
            </a:r>
            <a:r>
              <a:rPr lang="sk-SK" sz="2000" dirty="0" smtClean="0"/>
              <a:t>: 2 440 km</a:t>
            </a:r>
          </a:p>
          <a:p>
            <a:r>
              <a:rPr lang="sk-SK" sz="2000" dirty="0" smtClean="0">
                <a:hlinkClick r:id="rId3"/>
              </a:rPr>
              <a:t>Vzdialenosť od Slnka</a:t>
            </a:r>
            <a:r>
              <a:rPr lang="sk-SK" sz="2000" dirty="0" smtClean="0"/>
              <a:t>: 57 910 000 km</a:t>
            </a:r>
          </a:p>
          <a:p>
            <a:r>
              <a:rPr lang="sk-SK" sz="2000" dirty="0" smtClean="0">
                <a:hlinkClick r:id="rId4"/>
              </a:rPr>
              <a:t>Hmotnosť</a:t>
            </a:r>
            <a:r>
              <a:rPr lang="sk-SK" sz="2000" dirty="0" smtClean="0"/>
              <a:t>: 3,285E23 kg (0,055 M⊕)</a:t>
            </a:r>
          </a:p>
          <a:p>
            <a:r>
              <a:rPr lang="sk-SK" sz="2000" dirty="0" smtClean="0">
                <a:hlinkClick r:id="rId5"/>
              </a:rPr>
              <a:t>Dĺžka dňa</a:t>
            </a:r>
            <a:r>
              <a:rPr lang="sk-SK" sz="2000" dirty="0" smtClean="0"/>
              <a:t>: 58 d 15 h 30 min</a:t>
            </a:r>
          </a:p>
          <a:p>
            <a:r>
              <a:rPr lang="sk-SK" sz="2000" dirty="0" smtClean="0">
                <a:hlinkClick r:id="rId6"/>
              </a:rPr>
              <a:t>Doba obehu</a:t>
            </a:r>
            <a:r>
              <a:rPr lang="sk-SK" sz="2000" dirty="0" smtClean="0"/>
              <a:t>: 88 dní</a:t>
            </a:r>
          </a:p>
          <a:p>
            <a:r>
              <a:rPr lang="sk-SK" sz="2000" dirty="0" smtClean="0">
                <a:hlinkClick r:id="rId7"/>
              </a:rPr>
              <a:t>Gravitácia</a:t>
            </a:r>
            <a:r>
              <a:rPr lang="sk-SK" sz="2000" dirty="0" smtClean="0"/>
              <a:t>: 3,7 m/s²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sk-SK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sk-SK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sk-SK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sk-SK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sk-SK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sk-SK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sk-SK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sk-SK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sk-SK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sk-SK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355976" y="3789040"/>
            <a:ext cx="4248472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547664" y="476673"/>
            <a:ext cx="6419056" cy="12961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k-SK" sz="5400" dirty="0" smtClean="0">
                <a:solidFill>
                  <a:srgbClr val="7030A0"/>
                </a:solidFill>
              </a:rPr>
              <a:t>Ďakujem </a:t>
            </a:r>
            <a:r>
              <a:rPr lang="sk-SK" sz="5400" dirty="0">
                <a:solidFill>
                  <a:srgbClr val="7030A0"/>
                </a:solidFill>
              </a:rPr>
              <a:t>za </a:t>
            </a:r>
            <a:r>
              <a:rPr lang="sk-SK" sz="5400" dirty="0" smtClean="0">
                <a:solidFill>
                  <a:srgbClr val="7030A0"/>
                </a:solidFill>
              </a:rPr>
              <a:t>pozornosť</a:t>
            </a:r>
            <a:endParaRPr lang="sk-SK" sz="5400" dirty="0">
              <a:solidFill>
                <a:srgbClr val="7030A0"/>
              </a:solidFill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15</a:t>
            </a:fld>
            <a:endParaRPr lang="sk-SK"/>
          </a:p>
        </p:txBody>
      </p:sp>
      <p:sp>
        <p:nvSpPr>
          <p:cNvPr id="5" name="Obdĺžnik 4"/>
          <p:cNvSpPr/>
          <p:nvPr/>
        </p:nvSpPr>
        <p:spPr>
          <a:xfrm>
            <a:off x="899592" y="1844824"/>
            <a:ext cx="712879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sk-SK" dirty="0" smtClean="0"/>
              <a:t>Na záver si vypočujte hudbu </a:t>
            </a:r>
            <a:r>
              <a:rPr lang="sk-SK" dirty="0" err="1" smtClean="0"/>
              <a:t>Panovej</a:t>
            </a:r>
            <a:r>
              <a:rPr lang="sk-SK" dirty="0" smtClean="0"/>
              <a:t> flauty. </a:t>
            </a:r>
            <a:r>
              <a:rPr lang="sk-SK" dirty="0" err="1" smtClean="0"/>
              <a:t>Pan</a:t>
            </a:r>
            <a:r>
              <a:rPr lang="sk-SK" dirty="0" smtClean="0"/>
              <a:t> bol synom boha Herma, rímskeho Merkúra a nymfy </a:t>
            </a:r>
            <a:r>
              <a:rPr lang="sk-SK" dirty="0" err="1" smtClean="0"/>
              <a:t>Dryopy</a:t>
            </a:r>
            <a:r>
              <a:rPr lang="sk-SK" dirty="0" smtClean="0"/>
              <a:t>).</a:t>
            </a:r>
          </a:p>
          <a:p>
            <a:pPr marL="342900" indent="-342900" algn="ctr"/>
            <a:endParaRPr lang="sk-SK" dirty="0" smtClean="0"/>
          </a:p>
          <a:p>
            <a:pPr marL="342900" indent="-342900" algn="ctr"/>
            <a:r>
              <a:rPr lang="sk-SK" dirty="0" smtClean="0"/>
              <a:t>(Cisár </a:t>
            </a:r>
            <a:r>
              <a:rPr lang="sk-SK" dirty="0" err="1" smtClean="0"/>
              <a:t>Hirohito</a:t>
            </a:r>
            <a:r>
              <a:rPr lang="sk-SK" dirty="0" smtClean="0"/>
              <a:t>, </a:t>
            </a:r>
            <a:r>
              <a:rPr lang="sk-SK" dirty="0" err="1" smtClean="0"/>
              <a:t>pra</a:t>
            </a:r>
            <a:r>
              <a:rPr lang="sk-SK" dirty="0" smtClean="0"/>
              <a:t>...potomok boha </a:t>
            </a:r>
            <a:r>
              <a:rPr lang="sk-SK" dirty="0" err="1" smtClean="0"/>
              <a:t>Pana</a:t>
            </a:r>
            <a:r>
              <a:rPr lang="sk-SK" dirty="0" smtClean="0"/>
              <a:t> , ktorého po porážke v roku 1945 Američania prinútili zverejniť vyhlásenie popierajúce </a:t>
            </a:r>
          </a:p>
          <a:p>
            <a:pPr marL="342900" indent="-342900" algn="ctr"/>
            <a:r>
              <a:rPr lang="sk-SK" dirty="0" smtClean="0"/>
              <a:t>božský pôvod japonskej dynastie, </a:t>
            </a:r>
          </a:p>
          <a:p>
            <a:pPr marL="342900" indent="-342900" algn="ctr"/>
            <a:r>
              <a:rPr lang="sk-SK" dirty="0" smtClean="0"/>
              <a:t>sa narodil 29. apríla 1901 a zomrel 7. januára 1989.)</a:t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Čítajte viac: </a:t>
            </a:r>
            <a:r>
              <a:rPr lang="sk-SK" dirty="0" smtClean="0">
                <a:hlinkClick r:id="rId2"/>
              </a:rPr>
              <a:t>http://encyklopedia.sme.sk/c/2694395/cisar-hirohito.html#ixzz465pcVkjx</a:t>
            </a:r>
            <a:r>
              <a:rPr lang="sk-SK" dirty="0" smtClean="0"/>
              <a:t/>
            </a:r>
            <a:br>
              <a:rPr lang="sk-SK" dirty="0" smtClean="0"/>
            </a:br>
            <a:endParaRPr lang="sk-SK" dirty="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lokTextu 7"/>
          <p:cNvSpPr txBox="1"/>
          <p:nvPr/>
        </p:nvSpPr>
        <p:spPr>
          <a:xfrm>
            <a:off x="6804248" y="1772816"/>
            <a:ext cx="2088232" cy="4524315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23728" y="332656"/>
            <a:ext cx="6429400" cy="720080"/>
          </a:xfrm>
        </p:spPr>
        <p:txBody>
          <a:bodyPr>
            <a:normAutofit fontScale="90000"/>
          </a:bodyPr>
          <a:lstStyle/>
          <a:p>
            <a:pPr>
              <a:lnSpc>
                <a:spcPts val="3000"/>
              </a:lnSpc>
            </a:pPr>
            <a:r>
              <a:rPr lang="sk-SK" sz="2700" b="1" dirty="0"/>
              <a:t>Milí prítomní.</a:t>
            </a:r>
            <a:r>
              <a:rPr lang="sk-SK" sz="2700" dirty="0"/>
              <a:t/>
            </a:r>
            <a:br>
              <a:rPr lang="sk-SK" sz="2700" dirty="0"/>
            </a:br>
            <a:r>
              <a:rPr lang="sk-SK" sz="2700" dirty="0"/>
              <a:t>Zo štandardného modelu elementárnych častíc si </a:t>
            </a:r>
            <a:r>
              <a:rPr lang="sk-SK" sz="2700" dirty="0" smtClean="0"/>
              <a:t>pre </a:t>
            </a:r>
            <a:r>
              <a:rPr lang="sk-SK" sz="2700" dirty="0"/>
              <a:t>potreby tohto koreferátu </a:t>
            </a:r>
            <a:r>
              <a:rPr lang="sk-SK" sz="2700" dirty="0" smtClean="0"/>
              <a:t>opäť </a:t>
            </a:r>
            <a:r>
              <a:rPr lang="sk-SK" sz="2700" dirty="0"/>
              <a:t>vyčleníme kalibračné </a:t>
            </a:r>
            <a:r>
              <a:rPr lang="sk-SK" sz="2700" dirty="0" err="1"/>
              <a:t>bozóny</a:t>
            </a:r>
            <a:r>
              <a:rPr lang="sk-SK" sz="2700" dirty="0" smtClean="0"/>
              <a:t>.</a:t>
            </a:r>
            <a:endParaRPr lang="sk-SK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2348880"/>
            <a:ext cx="1143000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" name="Skupina 12"/>
          <p:cNvGrpSpPr/>
          <p:nvPr/>
        </p:nvGrpSpPr>
        <p:grpSpPr>
          <a:xfrm>
            <a:off x="7524328" y="1844824"/>
            <a:ext cx="864096" cy="646331"/>
            <a:chOff x="6156176" y="1844824"/>
            <a:chExt cx="864096" cy="646331"/>
          </a:xfrm>
        </p:grpSpPr>
        <p:sp>
          <p:nvSpPr>
            <p:cNvPr id="11" name="BlokTextu 10"/>
            <p:cNvSpPr txBox="1"/>
            <p:nvPr/>
          </p:nvSpPr>
          <p:spPr>
            <a:xfrm>
              <a:off x="6156176" y="1844824"/>
              <a:ext cx="864096" cy="64633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endParaRPr lang="sk-SK" sz="1200" dirty="0" smtClean="0"/>
            </a:p>
            <a:p>
              <a:endParaRPr lang="sk-SK" sz="1200" dirty="0" smtClean="0"/>
            </a:p>
            <a:p>
              <a:r>
                <a:rPr lang="sk-SK" sz="1200" dirty="0"/>
                <a:t> </a:t>
              </a:r>
              <a:r>
                <a:rPr lang="sk-SK" sz="1200" dirty="0" smtClean="0"/>
                <a:t>  </a:t>
              </a:r>
              <a:r>
                <a:rPr lang="sk-SK" sz="1100" dirty="0" err="1" smtClean="0"/>
                <a:t>Graviton</a:t>
              </a:r>
              <a:endParaRPr lang="sk-SK" sz="1100" dirty="0"/>
            </a:p>
          </p:txBody>
        </p:sp>
        <p:sp>
          <p:nvSpPr>
            <p:cNvPr id="9" name="Ovál 8"/>
            <p:cNvSpPr/>
            <p:nvPr/>
          </p:nvSpPr>
          <p:spPr>
            <a:xfrm>
              <a:off x="6444208" y="1916832"/>
              <a:ext cx="360040" cy="360040"/>
            </a:xfrm>
            <a:prstGeom prst="ellipse">
              <a:avLst/>
            </a:prstGeom>
            <a:solidFill>
              <a:srgbClr val="EC80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dirty="0" smtClean="0">
                  <a:solidFill>
                    <a:schemeClr val="tx1"/>
                  </a:solidFill>
                </a:rPr>
                <a:t>G</a:t>
              </a:r>
              <a:endParaRPr lang="sk-SK" dirty="0">
                <a:solidFill>
                  <a:schemeClr val="tx1"/>
                </a:solidFill>
              </a:endParaRPr>
            </a:p>
          </p:txBody>
        </p:sp>
        <p:sp>
          <p:nvSpPr>
            <p:cNvPr id="12" name="BlokTextu 11"/>
            <p:cNvSpPr txBox="1"/>
            <p:nvPr/>
          </p:nvSpPr>
          <p:spPr>
            <a:xfrm>
              <a:off x="6156176" y="1916832"/>
              <a:ext cx="2160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2000" dirty="0" smtClean="0"/>
                <a:t>?</a:t>
              </a:r>
              <a:endParaRPr lang="sk-SK" sz="2000" dirty="0"/>
            </a:p>
          </p:txBody>
        </p:sp>
      </p:grpSp>
      <p:sp>
        <p:nvSpPr>
          <p:cNvPr id="14" name="Zástupný symbol čísla snímky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2</a:t>
            </a:fld>
            <a:endParaRPr lang="sk-SK"/>
          </a:p>
        </p:txBody>
      </p:sp>
      <p:sp>
        <p:nvSpPr>
          <p:cNvPr id="15386" name="Rovná spojnica 44"/>
          <p:cNvSpPr>
            <a:spLocks noChangeShapeType="1"/>
          </p:cNvSpPr>
          <p:nvPr/>
        </p:nvSpPr>
        <p:spPr bwMode="auto">
          <a:xfrm>
            <a:off x="1968500" y="11033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382" name="Rovná spojnica 34"/>
          <p:cNvSpPr>
            <a:spLocks noChangeShapeType="1"/>
          </p:cNvSpPr>
          <p:nvPr/>
        </p:nvSpPr>
        <p:spPr bwMode="auto">
          <a:xfrm>
            <a:off x="139700" y="17129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0" y="-1525726"/>
            <a:ext cx="5596404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Futurologická</a:t>
            </a: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štúdia - </a:t>
            </a:r>
            <a:r>
              <a:rPr lang="sk-SK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raf</a:t>
            </a:r>
            <a:r>
              <a:rPr kumimoji="0" lang="sk-SK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13 silových polí – Cukrový kód – Svetelné spektrum.</a:t>
            </a: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93" name="Rectangle 3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03" name="Rectangle 43"/>
          <p:cNvSpPr>
            <a:spLocks noChangeArrowheads="1"/>
          </p:cNvSpPr>
          <p:nvPr/>
        </p:nvSpPr>
        <p:spPr bwMode="auto">
          <a:xfrm>
            <a:off x="0" y="1371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04" name="Rectangle 44"/>
          <p:cNvSpPr>
            <a:spLocks noChangeArrowheads="1"/>
          </p:cNvSpPr>
          <p:nvPr/>
        </p:nvSpPr>
        <p:spPr bwMode="auto">
          <a:xfrm>
            <a:off x="0" y="1828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27" name="Rovná spojnica 35"/>
          <p:cNvSpPr>
            <a:spLocks noChangeShapeType="1"/>
          </p:cNvSpPr>
          <p:nvPr/>
        </p:nvSpPr>
        <p:spPr bwMode="auto">
          <a:xfrm>
            <a:off x="1043608" y="3140968"/>
            <a:ext cx="3429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430" name="Rovná spojnica 44"/>
          <p:cNvSpPr>
            <a:spLocks noChangeShapeType="1"/>
          </p:cNvSpPr>
          <p:nvPr/>
        </p:nvSpPr>
        <p:spPr bwMode="auto">
          <a:xfrm>
            <a:off x="1968500" y="11033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426" name="Rovná spojnica 34"/>
          <p:cNvSpPr>
            <a:spLocks noChangeShapeType="1"/>
          </p:cNvSpPr>
          <p:nvPr/>
        </p:nvSpPr>
        <p:spPr bwMode="auto">
          <a:xfrm>
            <a:off x="139700" y="17129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434" name="Rectangle 7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35" name="Rectangle 7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36" name="Rectangle 76"/>
          <p:cNvSpPr>
            <a:spLocks noChangeArrowheads="1"/>
          </p:cNvSpPr>
          <p:nvPr/>
        </p:nvSpPr>
        <p:spPr bwMode="auto">
          <a:xfrm>
            <a:off x="0" y="-1620291"/>
            <a:ext cx="2103461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Rok 2182 – 2233   </a:t>
            </a:r>
            <a:r>
              <a:rPr lang="sk-SK" sz="12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sk-SK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ravitóny</a:t>
            </a: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37" name="Rectangle 7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41" name="Rectangle 81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44" name="Rectangle 84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47" name="Rectangle 87"/>
          <p:cNvSpPr>
            <a:spLocks noChangeArrowheads="1"/>
          </p:cNvSpPr>
          <p:nvPr/>
        </p:nvSpPr>
        <p:spPr bwMode="auto">
          <a:xfrm>
            <a:off x="0" y="1371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48" name="Rectangle 88"/>
          <p:cNvSpPr>
            <a:spLocks noChangeArrowheads="1"/>
          </p:cNvSpPr>
          <p:nvPr/>
        </p:nvSpPr>
        <p:spPr bwMode="auto">
          <a:xfrm>
            <a:off x="0" y="1828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74" name="Rovná spojnica 44"/>
          <p:cNvSpPr>
            <a:spLocks noChangeShapeType="1"/>
          </p:cNvSpPr>
          <p:nvPr/>
        </p:nvSpPr>
        <p:spPr bwMode="auto">
          <a:xfrm>
            <a:off x="1968500" y="11033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470" name="Rovná spojnica 34"/>
          <p:cNvSpPr>
            <a:spLocks noChangeShapeType="1"/>
          </p:cNvSpPr>
          <p:nvPr/>
        </p:nvSpPr>
        <p:spPr bwMode="auto">
          <a:xfrm>
            <a:off x="139700" y="17129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478" name="Rectangle 11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79" name="Rectangle 11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81" name="Rectangle 121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85" name="Rectangle 125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88" name="Rectangle 128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91" name="Rectangle 131"/>
          <p:cNvSpPr>
            <a:spLocks noChangeArrowheads="1"/>
          </p:cNvSpPr>
          <p:nvPr/>
        </p:nvSpPr>
        <p:spPr bwMode="auto">
          <a:xfrm>
            <a:off x="0" y="1371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92" name="Rectangle 132"/>
          <p:cNvSpPr>
            <a:spLocks noChangeArrowheads="1"/>
          </p:cNvSpPr>
          <p:nvPr/>
        </p:nvSpPr>
        <p:spPr bwMode="auto">
          <a:xfrm>
            <a:off x="0" y="1828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515" name="Rovná spojnica 35"/>
          <p:cNvSpPr>
            <a:spLocks noChangeShapeType="1"/>
          </p:cNvSpPr>
          <p:nvPr/>
        </p:nvSpPr>
        <p:spPr bwMode="auto">
          <a:xfrm>
            <a:off x="998984" y="3861048"/>
            <a:ext cx="3429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518" name="Rovná spojnica 44"/>
          <p:cNvSpPr>
            <a:spLocks noChangeShapeType="1"/>
          </p:cNvSpPr>
          <p:nvPr/>
        </p:nvSpPr>
        <p:spPr bwMode="auto">
          <a:xfrm>
            <a:off x="1968500" y="11033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514" name="Rovná spojnica 34"/>
          <p:cNvSpPr>
            <a:spLocks noChangeShapeType="1"/>
          </p:cNvSpPr>
          <p:nvPr/>
        </p:nvSpPr>
        <p:spPr bwMode="auto">
          <a:xfrm>
            <a:off x="139700" y="17129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522" name="Rectangle 16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523" name="Rectangle 16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525" name="Rectangle 16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529" name="Rectangle 169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531" name="Rectangle 171"/>
          <p:cNvSpPr>
            <a:spLocks noChangeArrowheads="1"/>
          </p:cNvSpPr>
          <p:nvPr/>
        </p:nvSpPr>
        <p:spPr bwMode="auto">
          <a:xfrm>
            <a:off x="0" y="909935"/>
            <a:ext cx="387798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	</a:t>
            </a: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532" name="Rectangle 172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535" name="Rectangle 175"/>
          <p:cNvSpPr>
            <a:spLocks noChangeArrowheads="1"/>
          </p:cNvSpPr>
          <p:nvPr/>
        </p:nvSpPr>
        <p:spPr bwMode="auto">
          <a:xfrm>
            <a:off x="0" y="1371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536" name="Rectangle 176"/>
          <p:cNvSpPr>
            <a:spLocks noChangeArrowheads="1"/>
          </p:cNvSpPr>
          <p:nvPr/>
        </p:nvSpPr>
        <p:spPr bwMode="auto">
          <a:xfrm>
            <a:off x="0" y="1828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559" name="Rovná spojnica 35"/>
          <p:cNvSpPr>
            <a:spLocks noChangeShapeType="1"/>
          </p:cNvSpPr>
          <p:nvPr/>
        </p:nvSpPr>
        <p:spPr bwMode="auto">
          <a:xfrm>
            <a:off x="971600" y="4581128"/>
            <a:ext cx="3429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562" name="Rovná spojnica 44"/>
          <p:cNvSpPr>
            <a:spLocks noChangeShapeType="1"/>
          </p:cNvSpPr>
          <p:nvPr/>
        </p:nvSpPr>
        <p:spPr bwMode="auto">
          <a:xfrm>
            <a:off x="1968500" y="11033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558" name="Rovná spojnica 34"/>
          <p:cNvSpPr>
            <a:spLocks noChangeShapeType="1"/>
          </p:cNvSpPr>
          <p:nvPr/>
        </p:nvSpPr>
        <p:spPr bwMode="auto">
          <a:xfrm>
            <a:off x="139700" y="17129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566" name="Rectangle 20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567" name="Rectangle 20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569" name="Rectangle 20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573" name="Rectangle 213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575" name="Rectangle 215"/>
          <p:cNvSpPr>
            <a:spLocks noChangeArrowheads="1"/>
          </p:cNvSpPr>
          <p:nvPr/>
        </p:nvSpPr>
        <p:spPr bwMode="auto">
          <a:xfrm>
            <a:off x="0" y="5485810"/>
            <a:ext cx="24117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sk-SK" sz="1200" dirty="0" smtClean="0">
                <a:latin typeface="Arial" pitchFamily="34" charset="0"/>
                <a:cs typeface="Arial" pitchFamily="34" charset="0"/>
              </a:rPr>
              <a:t>Rok 1930 – 1979   </a:t>
            </a:r>
            <a:r>
              <a:rPr lang="sk-SK" sz="1200" dirty="0" err="1" smtClean="0">
                <a:latin typeface="Arial" pitchFamily="34" charset="0"/>
                <a:cs typeface="Arial" pitchFamily="34" charset="0"/>
              </a:rPr>
              <a:t>gluóny</a:t>
            </a:r>
            <a:r>
              <a:rPr lang="sk-SK" sz="1200" dirty="0" smtClean="0">
                <a:latin typeface="Arial" pitchFamily="34" charset="0"/>
                <a:cs typeface="Arial" pitchFamily="34" charset="0"/>
              </a:rPr>
              <a:t> </a:t>
            </a: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576" name="Rectangle 216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579" name="Rectangle 219"/>
          <p:cNvSpPr>
            <a:spLocks noChangeArrowheads="1"/>
          </p:cNvSpPr>
          <p:nvPr/>
        </p:nvSpPr>
        <p:spPr bwMode="auto">
          <a:xfrm>
            <a:off x="0" y="1371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605" name="Ovál 42"/>
          <p:cNvSpPr>
            <a:spLocks noChangeArrowheads="1"/>
          </p:cNvSpPr>
          <p:nvPr/>
        </p:nvSpPr>
        <p:spPr bwMode="auto">
          <a:xfrm>
            <a:off x="3779912" y="325564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594" name="Rovná spojnica 31"/>
          <p:cNvSpPr>
            <a:spLocks noChangeShapeType="1"/>
          </p:cNvSpPr>
          <p:nvPr/>
        </p:nvSpPr>
        <p:spPr bwMode="auto">
          <a:xfrm>
            <a:off x="3779912" y="3116932"/>
            <a:ext cx="0" cy="2400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603" name="Rovná spojnica 35"/>
          <p:cNvSpPr>
            <a:spLocks noChangeShapeType="1"/>
          </p:cNvSpPr>
          <p:nvPr/>
        </p:nvSpPr>
        <p:spPr bwMode="auto">
          <a:xfrm>
            <a:off x="971600" y="5301208"/>
            <a:ext cx="3429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606" name="Rovná spojnica 44"/>
          <p:cNvSpPr>
            <a:spLocks noChangeShapeType="1"/>
          </p:cNvSpPr>
          <p:nvPr/>
        </p:nvSpPr>
        <p:spPr bwMode="auto">
          <a:xfrm>
            <a:off x="1968500" y="11033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602" name="Rovná spojnica 34"/>
          <p:cNvSpPr>
            <a:spLocks noChangeShapeType="1"/>
          </p:cNvSpPr>
          <p:nvPr/>
        </p:nvSpPr>
        <p:spPr bwMode="auto">
          <a:xfrm>
            <a:off x="139700" y="17129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610" name="Rectangle 25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611" name="Rectangle 251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613" name="Rectangle 25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614" name="Rectangle 254"/>
          <p:cNvSpPr>
            <a:spLocks noChangeArrowheads="1"/>
          </p:cNvSpPr>
          <p:nvPr/>
        </p:nvSpPr>
        <p:spPr bwMode="auto">
          <a:xfrm>
            <a:off x="0" y="-2187624"/>
            <a:ext cx="1899879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sk-SK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sk-S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Rok 2131 – 2182   fotóny</a:t>
            </a: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616" name="Rectangle 256"/>
          <p:cNvSpPr>
            <a:spLocks noChangeArrowheads="1"/>
          </p:cNvSpPr>
          <p:nvPr/>
        </p:nvSpPr>
        <p:spPr bwMode="auto">
          <a:xfrm>
            <a:off x="0" y="-1806143"/>
            <a:ext cx="2339752" cy="6387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Rok 2080 – 2130 </a:t>
            </a:r>
            <a:r>
              <a:rPr lang="sk-SK" sz="12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sk-SK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luóny</a:t>
            </a: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Rok 2030 – 2079  </a:t>
            </a:r>
            <a:r>
              <a:rPr lang="sk-SK" sz="12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sk-SK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luóny</a:t>
            </a: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sk-S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618" name="Rectangle 258"/>
          <p:cNvSpPr>
            <a:spLocks noChangeArrowheads="1"/>
          </p:cNvSpPr>
          <p:nvPr/>
        </p:nvSpPr>
        <p:spPr bwMode="auto">
          <a:xfrm>
            <a:off x="0" y="-2630705"/>
            <a:ext cx="12187952" cy="8125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Rok 1980 – 2029       </a:t>
            </a:r>
            <a:r>
              <a:rPr lang="sk-SK" sz="12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sk-SK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luóny</a:t>
            </a: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  Z-</a:t>
            </a:r>
            <a:r>
              <a:rPr kumimoji="0" lang="sk-SK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k-SK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bozón</a:t>
            </a: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</a:t>
            </a:r>
            <a:r>
              <a:rPr lang="sk-SK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„</a:t>
            </a: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O2“      =                   + 							</a:t>
            </a: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620" name="Rectangle 260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652" name="Ovál 45"/>
          <p:cNvSpPr>
            <a:spLocks noChangeArrowheads="1"/>
          </p:cNvSpPr>
          <p:nvPr/>
        </p:nvSpPr>
        <p:spPr bwMode="auto">
          <a:xfrm>
            <a:off x="3563888" y="1700808"/>
            <a:ext cx="533400" cy="533400"/>
          </a:xfrm>
          <a:prstGeom prst="ellipse">
            <a:avLst/>
          </a:prstGeom>
          <a:solidFill>
            <a:srgbClr val="FF78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643" name="Ovál 43"/>
          <p:cNvSpPr>
            <a:spLocks noChangeArrowheads="1"/>
          </p:cNvSpPr>
          <p:nvPr/>
        </p:nvSpPr>
        <p:spPr bwMode="auto">
          <a:xfrm>
            <a:off x="3491880" y="2564904"/>
            <a:ext cx="533400" cy="533400"/>
          </a:xfrm>
          <a:prstGeom prst="ellipse">
            <a:avLst/>
          </a:prstGeom>
          <a:solidFill>
            <a:srgbClr val="80008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635" name="Ovál 40"/>
          <p:cNvSpPr>
            <a:spLocks noChangeArrowheads="1"/>
          </p:cNvSpPr>
          <p:nvPr/>
        </p:nvSpPr>
        <p:spPr bwMode="auto">
          <a:xfrm>
            <a:off x="3779912" y="3933056"/>
            <a:ext cx="533400" cy="533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632" name="Ovál 28"/>
          <p:cNvSpPr>
            <a:spLocks noChangeArrowheads="1"/>
          </p:cNvSpPr>
          <p:nvPr/>
        </p:nvSpPr>
        <p:spPr bwMode="auto">
          <a:xfrm>
            <a:off x="3779912" y="4653136"/>
            <a:ext cx="533400" cy="5334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629" name="Ovál 25"/>
          <p:cNvSpPr>
            <a:spLocks noChangeArrowheads="1"/>
          </p:cNvSpPr>
          <p:nvPr/>
        </p:nvSpPr>
        <p:spPr bwMode="auto">
          <a:xfrm>
            <a:off x="3779912" y="5343872"/>
            <a:ext cx="533400" cy="5334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628" name="Ovál 24"/>
          <p:cNvSpPr>
            <a:spLocks noChangeArrowheads="1"/>
          </p:cNvSpPr>
          <p:nvPr/>
        </p:nvSpPr>
        <p:spPr bwMode="auto">
          <a:xfrm>
            <a:off x="3491880" y="6165304"/>
            <a:ext cx="533400" cy="533400"/>
          </a:xfrm>
          <a:prstGeom prst="ellipse">
            <a:avLst/>
          </a:prstGeom>
          <a:solidFill>
            <a:srgbClr val="00008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638" name="Rovná spojnica 31"/>
          <p:cNvSpPr>
            <a:spLocks noChangeShapeType="1"/>
          </p:cNvSpPr>
          <p:nvPr/>
        </p:nvSpPr>
        <p:spPr bwMode="auto">
          <a:xfrm>
            <a:off x="3779912" y="3717032"/>
            <a:ext cx="0" cy="2400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648" name="Rovná spojnica 36"/>
          <p:cNvSpPr>
            <a:spLocks noChangeShapeType="1"/>
          </p:cNvSpPr>
          <p:nvPr/>
        </p:nvSpPr>
        <p:spPr bwMode="auto">
          <a:xfrm>
            <a:off x="1043608" y="2420888"/>
            <a:ext cx="3429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647" name="Rovná spojnica 35"/>
          <p:cNvSpPr>
            <a:spLocks noChangeShapeType="1"/>
          </p:cNvSpPr>
          <p:nvPr/>
        </p:nvSpPr>
        <p:spPr bwMode="auto">
          <a:xfrm>
            <a:off x="971600" y="5949280"/>
            <a:ext cx="3429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650" name="Rovná spojnica 44"/>
          <p:cNvSpPr>
            <a:spLocks noChangeShapeType="1"/>
          </p:cNvSpPr>
          <p:nvPr/>
        </p:nvSpPr>
        <p:spPr bwMode="auto">
          <a:xfrm>
            <a:off x="1968500" y="11033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646" name="Rovná spojnica 34"/>
          <p:cNvSpPr>
            <a:spLocks noChangeShapeType="1"/>
          </p:cNvSpPr>
          <p:nvPr/>
        </p:nvSpPr>
        <p:spPr bwMode="auto">
          <a:xfrm>
            <a:off x="139700" y="17129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15639" name="Obrázok 5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3212976"/>
            <a:ext cx="295275" cy="600075"/>
          </a:xfrm>
          <a:prstGeom prst="rect">
            <a:avLst/>
          </a:prstGeom>
          <a:noFill/>
        </p:spPr>
      </p:pic>
      <p:pic>
        <p:nvPicPr>
          <p:cNvPr id="15636" name="Obrázok 5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4162" y="3933056"/>
            <a:ext cx="285750" cy="590550"/>
          </a:xfrm>
          <a:prstGeom prst="rect">
            <a:avLst/>
          </a:prstGeom>
          <a:noFill/>
        </p:spPr>
      </p:pic>
      <p:pic>
        <p:nvPicPr>
          <p:cNvPr id="15633" name="Obrázok 5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1880" y="4653136"/>
            <a:ext cx="276225" cy="581025"/>
          </a:xfrm>
          <a:prstGeom prst="rect">
            <a:avLst/>
          </a:prstGeom>
          <a:noFill/>
        </p:spPr>
      </p:pic>
      <p:pic>
        <p:nvPicPr>
          <p:cNvPr id="15630" name="Obrázok 5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91880" y="5349205"/>
            <a:ext cx="276225" cy="600075"/>
          </a:xfrm>
          <a:prstGeom prst="rect">
            <a:avLst/>
          </a:prstGeom>
          <a:noFill/>
        </p:spPr>
      </p:pic>
      <p:sp>
        <p:nvSpPr>
          <p:cNvPr id="15651" name="Ovál 57"/>
          <p:cNvSpPr>
            <a:spLocks noChangeArrowheads="1"/>
          </p:cNvSpPr>
          <p:nvPr/>
        </p:nvSpPr>
        <p:spPr bwMode="auto">
          <a:xfrm>
            <a:off x="2814464" y="1844824"/>
            <a:ext cx="533400" cy="533400"/>
          </a:xfrm>
          <a:prstGeom prst="ellipse">
            <a:avLst/>
          </a:prstGeom>
          <a:pattFill prst="pct80">
            <a:fgClr>
              <a:srgbClr val="000000"/>
            </a:fgClr>
            <a:bgClr>
              <a:srgbClr val="FFFFFF"/>
            </a:bgClr>
          </a:patt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15625" name="Obrázok 6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20072" y="5013176"/>
            <a:ext cx="552450" cy="342900"/>
          </a:xfrm>
          <a:prstGeom prst="rect">
            <a:avLst/>
          </a:prstGeom>
          <a:noFill/>
        </p:spPr>
      </p:pic>
      <p:pic>
        <p:nvPicPr>
          <p:cNvPr id="15626" name="Obrázok 6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20072" y="4727426"/>
            <a:ext cx="552450" cy="285750"/>
          </a:xfrm>
          <a:prstGeom prst="rect">
            <a:avLst/>
          </a:prstGeom>
          <a:noFill/>
        </p:spPr>
      </p:pic>
      <p:sp>
        <p:nvSpPr>
          <p:cNvPr id="15654" name="Rectangle 29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655" name="Rectangle 29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657" name="Rectangle 29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663" name="Rectangle 303"/>
          <p:cNvSpPr>
            <a:spLocks noChangeArrowheads="1"/>
          </p:cNvSpPr>
          <p:nvPr/>
        </p:nvSpPr>
        <p:spPr bwMode="auto">
          <a:xfrm>
            <a:off x="0" y="1279265"/>
            <a:ext cx="18473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664" name="Rectangle 304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sk-SK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666" name="Rectangle 306"/>
          <p:cNvSpPr>
            <a:spLocks noChangeArrowheads="1"/>
          </p:cNvSpPr>
          <p:nvPr/>
        </p:nvSpPr>
        <p:spPr bwMode="auto">
          <a:xfrm>
            <a:off x="0" y="-6652120"/>
            <a:ext cx="6647974" cy="1588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k-SK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Rok 1879 – 1929    W+</a:t>
            </a:r>
            <a:r>
              <a:rPr kumimoji="0" lang="sk-SK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 </a:t>
            </a:r>
            <a:r>
              <a:rPr kumimoji="0" lang="sk-SK" sz="1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bozón</a:t>
            </a: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sk-SK" sz="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	              			</a:t>
            </a:r>
            <a:endParaRPr lang="sk-SK" sz="1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k-SK" sz="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	     </a:t>
            </a:r>
            <a:endParaRPr kumimoji="0" lang="sk-S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1" name="Ovál 28"/>
          <p:cNvSpPr>
            <a:spLocks noChangeArrowheads="1"/>
          </p:cNvSpPr>
          <p:nvPr/>
        </p:nvSpPr>
        <p:spPr bwMode="auto">
          <a:xfrm>
            <a:off x="6156176" y="4725144"/>
            <a:ext cx="533400" cy="5334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sk-SK" dirty="0" smtClean="0"/>
              <a:t> </a:t>
            </a:r>
          </a:p>
          <a:p>
            <a:r>
              <a:rPr lang="sk-SK" dirty="0" smtClean="0"/>
              <a:t>  </a:t>
            </a:r>
            <a:endParaRPr lang="sk-SK" dirty="0"/>
          </a:p>
        </p:txBody>
      </p:sp>
      <p:pic>
        <p:nvPicPr>
          <p:cNvPr id="322" name="Obrázok 6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307582" y="4581128"/>
            <a:ext cx="552450" cy="342900"/>
          </a:xfrm>
          <a:prstGeom prst="rect">
            <a:avLst/>
          </a:prstGeom>
          <a:noFill/>
        </p:spPr>
      </p:pic>
      <p:sp>
        <p:nvSpPr>
          <p:cNvPr id="6" name="Šípka doľava 5"/>
          <p:cNvSpPr/>
          <p:nvPr/>
        </p:nvSpPr>
        <p:spPr>
          <a:xfrm>
            <a:off x="2987824" y="3429000"/>
            <a:ext cx="308720" cy="16899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03" name="Obrázok 102" descr="Venus">
            <a:hlinkClick r:id="rId10" tooltip="&quot;Venus&quot;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771800" y="6021288"/>
            <a:ext cx="648072" cy="61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916238" y="4076700"/>
            <a:ext cx="28892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916238" y="4797425"/>
            <a:ext cx="4572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987675" y="5373688"/>
            <a:ext cx="288925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784302" y="2564904"/>
            <a:ext cx="5635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4211960" y="2636912"/>
          <a:ext cx="504056" cy="389293"/>
        </p:xfrm>
        <a:graphic>
          <a:graphicData uri="http://schemas.openxmlformats.org/presentationml/2006/ole">
            <p:oleObj spid="_x0000_s1026" name="Image" r:id="rId16" imgW="3657143" imgH="3415873" progId="">
              <p:embed/>
            </p:oleObj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>
                <a:solidFill>
                  <a:srgbClr val="7030A0"/>
                </a:solidFill>
              </a:rPr>
              <a:t>Tri kalibračné </a:t>
            </a:r>
            <a:r>
              <a:rPr lang="sk-SK" dirty="0" err="1" smtClean="0">
                <a:solidFill>
                  <a:srgbClr val="7030A0"/>
                </a:solidFill>
              </a:rPr>
              <a:t>bozóny</a:t>
            </a:r>
            <a:r>
              <a:rPr lang="sk-SK" dirty="0" smtClean="0">
                <a:solidFill>
                  <a:srgbClr val="7030A0"/>
                </a:solidFill>
              </a:rPr>
              <a:t>, ktoré definujú roky 1980 - 2029</a:t>
            </a:r>
            <a:endParaRPr lang="sk-SK" dirty="0">
              <a:solidFill>
                <a:srgbClr val="7030A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112568"/>
          </a:xfrm>
          <a:ln cmpd="thickThin">
            <a:noFill/>
          </a:ln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2000" dirty="0" smtClean="0"/>
              <a:t>   Merkúr starí Gréci nazývali Apolónom a Hermom. </a:t>
            </a:r>
            <a:r>
              <a:rPr lang="sk-SK" sz="1800" dirty="0" smtClean="0"/>
              <a:t>Astrológovia blížencami                                   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None/>
            </a:pPr>
            <a:r>
              <a:rPr lang="sk-SK" sz="2000" dirty="0" smtClean="0"/>
              <a:t>                              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2000" dirty="0" smtClean="0"/>
              <a:t>„O2“          Dva </a:t>
            </a:r>
            <a:r>
              <a:rPr lang="sk-SK" sz="2000" dirty="0" err="1" smtClean="0"/>
              <a:t>gluóny</a:t>
            </a:r>
            <a:r>
              <a:rPr lang="sk-SK" sz="2000" dirty="0" smtClean="0"/>
              <a:t> a Z </a:t>
            </a:r>
            <a:r>
              <a:rPr lang="sk-SK" sz="2000" dirty="0" err="1" smtClean="0"/>
              <a:t>bozón</a:t>
            </a:r>
            <a:r>
              <a:rPr lang="sk-SK" sz="2000" dirty="0" smtClean="0"/>
              <a:t>          Tri kalibračné </a:t>
            </a:r>
            <a:r>
              <a:rPr lang="sk-SK" sz="2000" dirty="0" err="1" smtClean="0"/>
              <a:t>bozóny</a:t>
            </a:r>
            <a:r>
              <a:rPr lang="sk-SK" sz="2000" dirty="0" smtClean="0"/>
              <a:t> v jednom cykle.</a:t>
            </a:r>
            <a:endParaRPr lang="sk-SK" sz="1200" dirty="0" smtClean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None/>
            </a:pPr>
            <a:endParaRPr lang="sk-SK" sz="2000" dirty="0" smtClean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2000" dirty="0" smtClean="0"/>
              <a:t>Dve otvorené struny </a:t>
            </a:r>
            <a:r>
              <a:rPr lang="sk-SK" sz="2000" dirty="0" err="1" smtClean="0"/>
              <a:t>interagujú</a:t>
            </a:r>
            <a:r>
              <a:rPr lang="sk-SK" sz="2000" dirty="0" smtClean="0"/>
              <a:t> do uzavretej struny.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200" dirty="0" err="1" smtClean="0"/>
              <a:t>Hermafrodítos</a:t>
            </a:r>
            <a:r>
              <a:rPr lang="sk-SK" sz="1200" dirty="0" smtClean="0"/>
              <a:t>, syn boha Herma a bohyne Afrodity sa zamiloval do vodnej nymfy </a:t>
            </a:r>
            <a:r>
              <a:rPr lang="sk-SK" sz="1200" dirty="0" err="1" smtClean="0"/>
              <a:t>Salmakidy</a:t>
            </a:r>
            <a:r>
              <a:rPr lang="sk-SK" sz="1200" dirty="0" smtClean="0"/>
              <a:t>. Podľa mýtov bola ich vášeň taká silná, že spolu splynuli v jedno </a:t>
            </a:r>
            <a:r>
              <a:rPr lang="sk-SK" sz="1200" dirty="0" err="1" smtClean="0"/>
              <a:t>androgynické</a:t>
            </a:r>
            <a:r>
              <a:rPr lang="sk-SK" sz="1200" dirty="0" smtClean="0"/>
              <a:t>  (obojpohlavné) telo.  Možno  aplikovať mýty na civilizačné procesy dneška? 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200" dirty="0" smtClean="0"/>
              <a:t>V  USA sa v súčasnosti rodí každé sté dieťa ako </a:t>
            </a:r>
            <a:r>
              <a:rPr lang="sk-SK" sz="1200" dirty="0" err="1" smtClean="0"/>
              <a:t>androgýn</a:t>
            </a:r>
            <a:r>
              <a:rPr lang="sk-SK" sz="1200" dirty="0" smtClean="0"/>
              <a:t>.  (Počas koncertu speváčka Lady </a:t>
            </a:r>
            <a:r>
              <a:rPr lang="sk-SK" sz="1200" dirty="0" err="1" smtClean="0"/>
              <a:t>Gaga</a:t>
            </a:r>
            <a:r>
              <a:rPr lang="sk-SK" sz="1200" dirty="0" smtClean="0"/>
              <a:t> ukázala penis,</a:t>
            </a:r>
            <a:r>
              <a:rPr lang="sk-SK" sz="1200" b="1" dirty="0" smtClean="0"/>
              <a:t> </a:t>
            </a:r>
            <a:r>
              <a:rPr lang="sk-SK" sz="1200" dirty="0" smtClean="0"/>
              <a:t> transvestita </a:t>
            </a:r>
            <a:r>
              <a:rPr lang="sk-SK" sz="1200" dirty="0" err="1" smtClean="0"/>
              <a:t>Thomas</a:t>
            </a:r>
            <a:r>
              <a:rPr lang="sk-SK" sz="1200" dirty="0" smtClean="0"/>
              <a:t> </a:t>
            </a:r>
            <a:r>
              <a:rPr lang="sk-SK" sz="1200" dirty="0" err="1" smtClean="0"/>
              <a:t>Neuwirtha</a:t>
            </a:r>
            <a:r>
              <a:rPr lang="sk-SK" sz="1200" dirty="0" smtClean="0"/>
              <a:t>(25) </a:t>
            </a:r>
            <a:r>
              <a:rPr lang="sk-SK" sz="1200" dirty="0" err="1" smtClean="0"/>
              <a:t>alias</a:t>
            </a:r>
            <a:r>
              <a:rPr lang="sk-SK" sz="1200" dirty="0" smtClean="0"/>
              <a:t> </a:t>
            </a:r>
            <a:r>
              <a:rPr lang="sk-SK" sz="1200" dirty="0" err="1" smtClean="0"/>
              <a:t>Conchity</a:t>
            </a:r>
            <a:r>
              <a:rPr lang="sk-SK" sz="1200" dirty="0" smtClean="0"/>
              <a:t> </a:t>
            </a:r>
            <a:r>
              <a:rPr lang="sk-SK" sz="1200" dirty="0" err="1" smtClean="0"/>
              <a:t>Wurst</a:t>
            </a:r>
            <a:r>
              <a:rPr lang="sk-SK" sz="1200" dirty="0" smtClean="0"/>
              <a:t> očaril bradou.) </a:t>
            </a:r>
            <a:r>
              <a:rPr lang="sk-SK" sz="1200" b="1" dirty="0" smtClean="0"/>
              <a:t> </a:t>
            </a:r>
            <a:r>
              <a:rPr lang="sk-SK" sz="1200" dirty="0" smtClean="0"/>
              <a:t>V Indii  žije milión </a:t>
            </a:r>
            <a:r>
              <a:rPr lang="sk-SK" sz="1200" dirty="0" err="1" smtClean="0"/>
              <a:t>androgýnov</a:t>
            </a:r>
            <a:r>
              <a:rPr lang="sk-SK" sz="1200" dirty="0" smtClean="0"/>
              <a:t> v nehumánnych podmienkach. 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200" dirty="0" smtClean="0"/>
              <a:t> Bratislava, 9. 10. 2015 – Ministerstvo spravodlivosti SR predložilo do medzirezortného pripomienkového konania dokument s názvom Akčný plán pre LGBTI ľudí na roky 2016-2019. (Lesbický, </a:t>
            </a:r>
            <a:r>
              <a:rPr lang="sk-SK" sz="1200" dirty="0" err="1" smtClean="0"/>
              <a:t>Gay</a:t>
            </a:r>
            <a:r>
              <a:rPr lang="sk-SK" sz="1200" dirty="0" smtClean="0"/>
              <a:t>, Bisexuálny, </a:t>
            </a:r>
            <a:r>
              <a:rPr lang="sk-SK" sz="1200" dirty="0" err="1" smtClean="0"/>
              <a:t>Transrodový</a:t>
            </a:r>
            <a:r>
              <a:rPr lang="sk-SK" sz="1200" dirty="0" smtClean="0"/>
              <a:t>/</a:t>
            </a:r>
            <a:r>
              <a:rPr lang="sk-SK" sz="1200" dirty="0" err="1" smtClean="0"/>
              <a:t>transexuálny</a:t>
            </a:r>
            <a:r>
              <a:rPr lang="sk-SK" sz="1200" dirty="0" smtClean="0"/>
              <a:t>, </a:t>
            </a:r>
            <a:r>
              <a:rPr lang="sk-SK" sz="1200" dirty="0" err="1" smtClean="0"/>
              <a:t>Intersexuálny</a:t>
            </a:r>
            <a:r>
              <a:rPr lang="sk-SK" sz="1200" dirty="0" smtClean="0"/>
              <a:t>)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2000" dirty="0" smtClean="0"/>
              <a:t>Skleníkový efekt </a:t>
            </a:r>
            <a:r>
              <a:rPr lang="sk-SK" sz="1200" dirty="0" smtClean="0"/>
              <a:t>je názov pre jav spočívajúci v ohriatí nižších vrstiev atmosféry v dôsledku toho, že atmosféra cez deň prepúšťa krátkovlnné slnečné žiarenie k zemskému povrchu a v noci pomerne efektívne pohlcuje dlhovlnné žiarenie Zeme a otepľuje sa. Skleníkový efekt sa vyskytuje  prirodzene na Zemi temer od jej vzniku. Univerzálny vývinový vzorec  ďalej UVV, určuje jeho intenzitu. Od roku 2030 s nástupom silového poľa, ktoré ho rozrušuje, by malo nastať ochladenie.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2000" dirty="0" smtClean="0"/>
              <a:t>Oxidačný stres </a:t>
            </a:r>
            <a:r>
              <a:rPr lang="sk-SK" sz="1200" dirty="0" smtClean="0"/>
              <a:t>vzniká keď telo nevie vyvážiť produkciu voľných radikálov vlastnými silami a pomocou v strave prijatých </a:t>
            </a:r>
            <a:r>
              <a:rPr lang="sk-SK" sz="1200" dirty="0" err="1" smtClean="0">
                <a:hlinkClick r:id="rId2"/>
              </a:rPr>
              <a:t>antioxidantov</a:t>
            </a:r>
            <a:r>
              <a:rPr lang="sk-SK" sz="1200" dirty="0" smtClean="0"/>
              <a:t>. Voľné radikály potom putujú po tele a napádajú zdravé bunky a tkanivá. Predpokladá sa, že každá bunka ľudského tela musí denne zvládnuť 10 000 útokov voľných radikálov, ktoré ničia všetko, čo je v ich blízkosti, najmä proteíny, DNA a </a:t>
            </a:r>
            <a:r>
              <a:rPr lang="sk-SK" sz="1200" dirty="0" err="1" smtClean="0"/>
              <a:t>lipidy</a:t>
            </a:r>
            <a:r>
              <a:rPr lang="sk-SK" sz="1200" dirty="0" smtClean="0"/>
              <a:t>.  Súvislosť s UVV  som hľadala na kurze Oxidačný  stres profesorky </a:t>
            </a:r>
            <a:r>
              <a:rPr lang="sk-SK" sz="1200" dirty="0" err="1" smtClean="0"/>
              <a:t>Ďuračkovej</a:t>
            </a:r>
            <a:r>
              <a:rPr lang="sk-SK" sz="1200" dirty="0" smtClean="0"/>
              <a:t> na LF UK v Bratislave.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3</a:t>
            </a:fld>
            <a:endParaRPr lang="sk-SK"/>
          </a:p>
        </p:txBody>
      </p:sp>
      <p:sp>
        <p:nvSpPr>
          <p:cNvPr id="5" name="Ovál 28"/>
          <p:cNvSpPr>
            <a:spLocks noChangeArrowheads="1"/>
          </p:cNvSpPr>
          <p:nvPr/>
        </p:nvSpPr>
        <p:spPr bwMode="auto">
          <a:xfrm>
            <a:off x="1331640" y="2348880"/>
            <a:ext cx="533400" cy="5334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6" name="Obrázok 6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1988840"/>
            <a:ext cx="552450" cy="342900"/>
          </a:xfrm>
          <a:prstGeom prst="rect">
            <a:avLst/>
          </a:prstGeom>
          <a:noFill/>
        </p:spPr>
      </p:pic>
      <p:pic>
        <p:nvPicPr>
          <p:cNvPr id="7" name="Obrázok 5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2132856"/>
            <a:ext cx="276225" cy="581025"/>
          </a:xfrm>
          <a:prstGeom prst="rect">
            <a:avLst/>
          </a:prstGeom>
          <a:noFill/>
        </p:spPr>
      </p:pic>
      <p:pic>
        <p:nvPicPr>
          <p:cNvPr id="8" name="Obrázok 6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6216" y="2852936"/>
            <a:ext cx="552450" cy="285750"/>
          </a:xfrm>
          <a:prstGeom prst="rect">
            <a:avLst/>
          </a:prstGeom>
          <a:noFill/>
        </p:spPr>
      </p:pic>
      <p:pic>
        <p:nvPicPr>
          <p:cNvPr id="9" name="Obrázok 6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140968"/>
            <a:ext cx="552450" cy="342900"/>
          </a:xfrm>
          <a:prstGeom prst="rect">
            <a:avLst/>
          </a:prstGeom>
          <a:noFill/>
        </p:spPr>
      </p:pic>
      <p:pic>
        <p:nvPicPr>
          <p:cNvPr id="12" name="Obrázok 11" descr="Merkúr">
            <a:hlinkClick r:id="rId6" tooltip="&quot;Merkúr&quot;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7584" y="1484784"/>
            <a:ext cx="238760" cy="23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085584" cy="1152128"/>
          </a:xfrm>
        </p:spPr>
        <p:txBody>
          <a:bodyPr>
            <a:noAutofit/>
          </a:bodyPr>
          <a:lstStyle/>
          <a:p>
            <a:r>
              <a:rPr lang="sk-SK" sz="4000" dirty="0" smtClean="0">
                <a:solidFill>
                  <a:srgbClr val="7030A0"/>
                </a:solidFill>
              </a:rPr>
              <a:t>Silové polia ako nástroje počítačovej grafiky a animácie vesmíru</a:t>
            </a:r>
            <a:endParaRPr lang="sk-SK" sz="4000" dirty="0">
              <a:solidFill>
                <a:srgbClr val="7030A0"/>
              </a:solidFill>
            </a:endParaRPr>
          </a:p>
        </p:txBody>
      </p:sp>
      <p:sp>
        <p:nvSpPr>
          <p:cNvPr id="8" name="Zástupný symbol obsahu 2"/>
          <p:cNvSpPr>
            <a:spLocks noGrp="1"/>
          </p:cNvSpPr>
          <p:nvPr>
            <p:ph idx="1"/>
          </p:nvPr>
        </p:nvSpPr>
        <p:spPr>
          <a:xfrm>
            <a:off x="467544" y="1385392"/>
            <a:ext cx="8229600" cy="5472608"/>
          </a:xfrm>
          <a:ln cmpd="thickThin">
            <a:noFill/>
          </a:ln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 smtClean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2000" dirty="0" smtClean="0"/>
              <a:t> Nástroje animácie pevných látok 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None/>
            </a:pPr>
            <a:r>
              <a:rPr lang="sk-SK" sz="2000" dirty="0" smtClean="0"/>
              <a:t>      </a:t>
            </a:r>
            <a:r>
              <a:rPr lang="sk-SK" sz="1200" dirty="0" smtClean="0"/>
              <a:t> 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2000" dirty="0" smtClean="0"/>
              <a:t>Nástroje animácie kvapalných látok 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 smtClean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2000" dirty="0" smtClean="0"/>
              <a:t>Nástroje animácie plazmatických látok 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None/>
            </a:pPr>
            <a:endParaRPr lang="sk-SK" sz="2000" dirty="0" smtClean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2000" dirty="0" smtClean="0"/>
              <a:t>Nástroje animácie plynných látok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None/>
            </a:pPr>
            <a:endParaRPr lang="sk-SK" sz="2000" dirty="0" smtClean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2000" dirty="0" smtClean="0"/>
              <a:t>Je život kvantový jav? Nové odvetvie biológie kladie provokatívne otázky. Rastliny sú kvantové počítače </a:t>
            </a:r>
            <a:r>
              <a:rPr lang="sk-SK" sz="2000" u="sng" dirty="0" smtClean="0">
                <a:hlinkClick r:id="rId2"/>
              </a:rPr>
              <a:t>http://technet.idnes.cz/kvantova-biologie-03g-/veda.aspx?c=A160216_123201_veda_mla</a:t>
            </a:r>
            <a:r>
              <a:rPr lang="sk-SK" sz="2000" u="sng" dirty="0" smtClean="0"/>
              <a:t> 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None/>
            </a:pPr>
            <a:endParaRPr lang="sk-SK" sz="2000" dirty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/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2000" dirty="0" smtClean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4</a:t>
            </a:fld>
            <a:endParaRPr lang="sk-SK"/>
          </a:p>
        </p:txBody>
      </p:sp>
      <p:pic>
        <p:nvPicPr>
          <p:cNvPr id="7" name="Obrázok 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1772816"/>
            <a:ext cx="276225" cy="600075"/>
          </a:xfrm>
          <a:prstGeom prst="rect">
            <a:avLst/>
          </a:prstGeom>
          <a:noFill/>
        </p:spPr>
      </p:pic>
      <p:sp>
        <p:nvSpPr>
          <p:cNvPr id="10" name="Ovál 25"/>
          <p:cNvSpPr>
            <a:spLocks noChangeArrowheads="1"/>
          </p:cNvSpPr>
          <p:nvPr/>
        </p:nvSpPr>
        <p:spPr bwMode="auto">
          <a:xfrm>
            <a:off x="5694784" y="1844824"/>
            <a:ext cx="533400" cy="5334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1" name="Ovál 43"/>
          <p:cNvSpPr>
            <a:spLocks noChangeArrowheads="1"/>
          </p:cNvSpPr>
          <p:nvPr/>
        </p:nvSpPr>
        <p:spPr bwMode="auto">
          <a:xfrm>
            <a:off x="6486872" y="1815480"/>
            <a:ext cx="533400" cy="533400"/>
          </a:xfrm>
          <a:prstGeom prst="ellipse">
            <a:avLst/>
          </a:prstGeom>
          <a:solidFill>
            <a:srgbClr val="80008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12" name="Obrázok 5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2564904"/>
            <a:ext cx="295275" cy="600075"/>
          </a:xfrm>
          <a:prstGeom prst="rect">
            <a:avLst/>
          </a:prstGeom>
          <a:noFill/>
        </p:spPr>
      </p:pic>
      <p:sp>
        <p:nvSpPr>
          <p:cNvPr id="13" name="Ovál 42"/>
          <p:cNvSpPr>
            <a:spLocks noChangeArrowheads="1"/>
          </p:cNvSpPr>
          <p:nvPr/>
        </p:nvSpPr>
        <p:spPr bwMode="auto">
          <a:xfrm>
            <a:off x="5694784" y="2564904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4" name="Ovál 24"/>
          <p:cNvSpPr>
            <a:spLocks noChangeArrowheads="1"/>
          </p:cNvSpPr>
          <p:nvPr/>
        </p:nvSpPr>
        <p:spPr bwMode="auto">
          <a:xfrm>
            <a:off x="6516216" y="2564904"/>
            <a:ext cx="533400" cy="533400"/>
          </a:xfrm>
          <a:prstGeom prst="ellipse">
            <a:avLst/>
          </a:prstGeom>
          <a:solidFill>
            <a:srgbClr val="00008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15" name="Obrázok 5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3356992"/>
            <a:ext cx="285750" cy="590550"/>
          </a:xfrm>
          <a:prstGeom prst="rect">
            <a:avLst/>
          </a:prstGeom>
          <a:noFill/>
        </p:spPr>
      </p:pic>
      <p:sp>
        <p:nvSpPr>
          <p:cNvPr id="16" name="Ovál 40"/>
          <p:cNvSpPr>
            <a:spLocks noChangeArrowheads="1"/>
          </p:cNvSpPr>
          <p:nvPr/>
        </p:nvSpPr>
        <p:spPr bwMode="auto">
          <a:xfrm>
            <a:off x="5724128" y="3356992"/>
            <a:ext cx="533400" cy="533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7" name="Ovál 57"/>
          <p:cNvSpPr>
            <a:spLocks noChangeArrowheads="1"/>
          </p:cNvSpPr>
          <p:nvPr/>
        </p:nvSpPr>
        <p:spPr bwMode="auto">
          <a:xfrm>
            <a:off x="6516216" y="3356992"/>
            <a:ext cx="533400" cy="533400"/>
          </a:xfrm>
          <a:prstGeom prst="ellipse">
            <a:avLst/>
          </a:prstGeom>
          <a:pattFill prst="pct80">
            <a:fgClr>
              <a:srgbClr val="000000"/>
            </a:fgClr>
            <a:bgClr>
              <a:srgbClr val="FFFFFF"/>
            </a:bgClr>
          </a:patt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20" name="Obrázok 6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99992" y="4221088"/>
            <a:ext cx="552450" cy="285750"/>
          </a:xfrm>
          <a:prstGeom prst="rect">
            <a:avLst/>
          </a:prstGeom>
          <a:noFill/>
        </p:spPr>
      </p:pic>
      <p:pic>
        <p:nvPicPr>
          <p:cNvPr id="21" name="Obrázok 6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76056" y="4310236"/>
            <a:ext cx="552450" cy="342900"/>
          </a:xfrm>
          <a:prstGeom prst="rect">
            <a:avLst/>
          </a:prstGeom>
          <a:noFill/>
        </p:spPr>
      </p:pic>
      <p:sp>
        <p:nvSpPr>
          <p:cNvPr id="22" name="Ovál 28"/>
          <p:cNvSpPr>
            <a:spLocks noChangeArrowheads="1"/>
          </p:cNvSpPr>
          <p:nvPr/>
        </p:nvSpPr>
        <p:spPr bwMode="auto">
          <a:xfrm>
            <a:off x="5766792" y="4149080"/>
            <a:ext cx="533400" cy="5334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23" name="Ovál 45"/>
          <p:cNvSpPr>
            <a:spLocks noChangeArrowheads="1"/>
          </p:cNvSpPr>
          <p:nvPr/>
        </p:nvSpPr>
        <p:spPr bwMode="auto">
          <a:xfrm>
            <a:off x="6516216" y="4119736"/>
            <a:ext cx="533400" cy="533400"/>
          </a:xfrm>
          <a:prstGeom prst="ellipse">
            <a:avLst/>
          </a:prstGeom>
          <a:solidFill>
            <a:srgbClr val="FF78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24" name="Obrázok 6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08304" y="4079354"/>
            <a:ext cx="552450" cy="285750"/>
          </a:xfrm>
          <a:prstGeom prst="rect">
            <a:avLst/>
          </a:prstGeom>
          <a:noFill/>
        </p:spPr>
      </p:pic>
      <p:pic>
        <p:nvPicPr>
          <p:cNvPr id="25" name="Obrázok 6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08304" y="4310236"/>
            <a:ext cx="552450" cy="342900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sz="2700" dirty="0" smtClean="0">
                <a:solidFill>
                  <a:srgbClr val="7030A0"/>
                </a:solidFill>
              </a:rPr>
              <a:t>Ochladenie v mesačnom cykle predpokladá ochladenie aj v päťdesiatročnom cykle na základe </a:t>
            </a:r>
            <a:r>
              <a:rPr lang="sk-SK" sz="2700" dirty="0" err="1" smtClean="0">
                <a:solidFill>
                  <a:srgbClr val="7030A0"/>
                </a:solidFill>
              </a:rPr>
              <a:t>supersymetrie</a:t>
            </a:r>
            <a:r>
              <a:rPr lang="sk-SK" sz="2700" dirty="0" smtClean="0">
                <a:solidFill>
                  <a:srgbClr val="7030A0"/>
                </a:solidFill>
              </a:rPr>
              <a:t> silových polí</a:t>
            </a:r>
            <a:br>
              <a:rPr lang="sk-SK" sz="2700" dirty="0" smtClean="0">
                <a:solidFill>
                  <a:srgbClr val="7030A0"/>
                </a:solidFill>
              </a:rPr>
            </a:br>
            <a:r>
              <a:rPr lang="sk-SK" sz="2700" dirty="0" smtClean="0">
                <a:solidFill>
                  <a:srgbClr val="7030A0"/>
                </a:solidFill>
              </a:rPr>
              <a:t>Grafické  znázornenie silových polí 26 júla</a:t>
            </a:r>
            <a:endParaRPr lang="sk-SK" sz="2700" dirty="0"/>
          </a:p>
        </p:txBody>
      </p:sp>
      <p:pic>
        <p:nvPicPr>
          <p:cNvPr id="5" name="Zástupný symbol obsah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4221088"/>
            <a:ext cx="3312368" cy="2304256"/>
          </a:xfrm>
        </p:spPr>
      </p:pic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5</a:t>
            </a:fld>
            <a:endParaRPr lang="sk-SK"/>
          </a:p>
        </p:txBody>
      </p:sp>
      <p:pic>
        <p:nvPicPr>
          <p:cNvPr id="6" name="Obrázo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772816"/>
            <a:ext cx="3528392" cy="2304256"/>
          </a:xfrm>
          <a:prstGeom prst="rect">
            <a:avLst/>
          </a:prstGeom>
        </p:spPr>
      </p:pic>
      <p:pic>
        <p:nvPicPr>
          <p:cNvPr id="7" name="Obrázo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844824"/>
            <a:ext cx="3384376" cy="2088232"/>
          </a:xfrm>
          <a:prstGeom prst="rect">
            <a:avLst/>
          </a:prstGeom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221088"/>
            <a:ext cx="3384376" cy="216024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5052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39552" y="404664"/>
            <a:ext cx="8352928" cy="6336704"/>
          </a:xfrm>
        </p:spPr>
        <p:txBody>
          <a:bodyPr>
            <a:noAutofit/>
          </a:bodyPr>
          <a:lstStyle/>
          <a:p>
            <a:pPr algn="ctr"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None/>
            </a:pPr>
            <a:r>
              <a:rPr lang="sk-SK" sz="3600" b="1" dirty="0" smtClean="0">
                <a:solidFill>
                  <a:srgbClr val="7030A0"/>
                </a:solidFill>
              </a:rPr>
              <a:t>Zjednodušená grafická úprava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800" b="1" dirty="0" err="1" smtClean="0">
                <a:solidFill>
                  <a:srgbClr val="7030A0"/>
                </a:solidFill>
              </a:rPr>
              <a:t>Linearita</a:t>
            </a:r>
            <a:r>
              <a:rPr lang="sk-SK" sz="1800" b="1" dirty="0" smtClean="0">
                <a:solidFill>
                  <a:srgbClr val="7030A0"/>
                </a:solidFill>
              </a:rPr>
              <a:t>, „línia zrýchlenia času“, </a:t>
            </a:r>
            <a:r>
              <a:rPr lang="sk-SK" sz="1800" b="1" dirty="0" err="1" smtClean="0">
                <a:solidFill>
                  <a:srgbClr val="7030A0"/>
                </a:solidFill>
              </a:rPr>
              <a:t>hyperaktivita</a:t>
            </a:r>
            <a:r>
              <a:rPr lang="sk-SK" sz="1800" b="1" dirty="0" smtClean="0">
                <a:solidFill>
                  <a:srgbClr val="7030A0"/>
                </a:solidFill>
              </a:rPr>
              <a:t>, skleník. efekt a oxidačný stres...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800" b="1" dirty="0" smtClean="0">
                <a:solidFill>
                  <a:srgbClr val="7030A0"/>
                </a:solidFill>
              </a:rPr>
              <a:t>Lokalita, zem, odpor, ľahká mozgová disfunkcia, inteligencia fyzická a tvorivá...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800" b="1" dirty="0" smtClean="0">
                <a:solidFill>
                  <a:srgbClr val="7030A0"/>
                </a:solidFill>
              </a:rPr>
              <a:t>Civilizačná „singularita“, </a:t>
            </a:r>
            <a:r>
              <a:rPr lang="sk-SK" sz="1800" b="1" dirty="0" err="1" smtClean="0">
                <a:solidFill>
                  <a:srgbClr val="7030A0"/>
                </a:solidFill>
              </a:rPr>
              <a:t>nonlokalita</a:t>
            </a:r>
            <a:r>
              <a:rPr lang="sk-SK" sz="1800" b="1" dirty="0" smtClean="0">
                <a:solidFill>
                  <a:srgbClr val="7030A0"/>
                </a:solidFill>
              </a:rPr>
              <a:t>, </a:t>
            </a:r>
            <a:r>
              <a:rPr lang="sk-SK" sz="1800" b="1" dirty="0" err="1" smtClean="0">
                <a:solidFill>
                  <a:srgbClr val="7030A0"/>
                </a:solidFill>
              </a:rPr>
              <a:t>nonlinearita</a:t>
            </a:r>
            <a:r>
              <a:rPr lang="sk-SK" sz="1800" b="1" dirty="0" smtClean="0">
                <a:solidFill>
                  <a:srgbClr val="7030A0"/>
                </a:solidFill>
              </a:rPr>
              <a:t>, sloboda, umelá inteligencia...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800" b="1" dirty="0" smtClean="0">
                <a:solidFill>
                  <a:srgbClr val="7030A0"/>
                </a:solidFill>
              </a:rPr>
              <a:t>Indigové silové pole,</a:t>
            </a:r>
            <a:r>
              <a:rPr lang="sk-SK" sz="2800" b="1" dirty="0" smtClean="0">
                <a:solidFill>
                  <a:srgbClr val="7030A0"/>
                </a:solidFill>
              </a:rPr>
              <a:t> </a:t>
            </a:r>
            <a:r>
              <a:rPr lang="sk-SK" sz="1800" b="1" dirty="0" smtClean="0">
                <a:solidFill>
                  <a:srgbClr val="7030A0"/>
                </a:solidFill>
              </a:rPr>
              <a:t>26 dimenzií W+- </a:t>
            </a:r>
            <a:r>
              <a:rPr lang="sk-SK" sz="1800" b="1" dirty="0" err="1" smtClean="0">
                <a:solidFill>
                  <a:srgbClr val="7030A0"/>
                </a:solidFill>
              </a:rPr>
              <a:t>bozónu</a:t>
            </a:r>
            <a:r>
              <a:rPr lang="sk-SK" sz="1800" b="1" dirty="0" smtClean="0">
                <a:solidFill>
                  <a:srgbClr val="7030A0"/>
                </a:solidFill>
              </a:rPr>
              <a:t>, osobná inteligencia, 4skúp.vody...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800" b="1" dirty="0" smtClean="0">
                <a:solidFill>
                  <a:srgbClr val="7030A0"/>
                </a:solidFill>
              </a:rPr>
              <a:t>Fotón, elektromagnetické fialové silové pole, zvnútornenie, duchovný rozmer... 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2800" b="1" dirty="0" smtClean="0">
                <a:solidFill>
                  <a:srgbClr val="7030A0"/>
                </a:solidFill>
              </a:rPr>
              <a:t> 26 júla 1996  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2800" b="1" dirty="0" smtClean="0">
                <a:solidFill>
                  <a:srgbClr val="7030A0"/>
                </a:solidFill>
              </a:rPr>
              <a:t>  26 júla 2016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2800" b="1" dirty="0" smtClean="0">
                <a:solidFill>
                  <a:srgbClr val="7030A0"/>
                </a:solidFill>
              </a:rPr>
              <a:t>  26 júla 2030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2800" b="1" dirty="0" smtClean="0">
                <a:solidFill>
                  <a:srgbClr val="7030A0"/>
                </a:solidFill>
              </a:rPr>
              <a:t>   ?  júla 2054      ?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200" b="1" dirty="0" smtClean="0">
                <a:solidFill>
                  <a:srgbClr val="7030A0"/>
                </a:solidFill>
              </a:rPr>
              <a:t>Ľudové pranostiky od 26 júla </a:t>
            </a:r>
            <a:r>
              <a:rPr lang="sk-SK" sz="1200" dirty="0" smtClean="0"/>
              <a:t> Ak je pred Annou pekne, je po Anne mrzko. Anna už nepečie. Svätá Anna – chladno zrána Chladný júl celé leto ochladí. (No ak ...) V júli do košele obleč sa, v decembri po uši odej sa.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200" dirty="0" smtClean="0"/>
              <a:t>Zo štúdie vyplývam že nielen skleníkové plyny spôsobujú ohrievanie planéty, ale aj samotný skleníkový efekt, ktorý je robustnejší vďaka aktuálnemu silovému poľu päťdesiatročného  </a:t>
            </a:r>
            <a:r>
              <a:rPr lang="sk-SK" sz="1200" dirty="0" err="1" smtClean="0"/>
              <a:t>merkúrskeho</a:t>
            </a:r>
            <a:r>
              <a:rPr lang="sk-SK" sz="1200" dirty="0" smtClean="0"/>
              <a:t> cyklu. 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r>
              <a:rPr lang="sk-SK" sz="1200" dirty="0" smtClean="0"/>
              <a:t>Silové pole ohňa narúša skleníkový efekt mesačného cyklu a nastáva ochladenie. V päťdesiatročnom marsovskom cykle na  základe </a:t>
            </a:r>
            <a:r>
              <a:rPr lang="sk-SK" sz="1200" dirty="0" err="1" smtClean="0"/>
              <a:t>supersymetrie</a:t>
            </a:r>
            <a:r>
              <a:rPr lang="sk-SK" sz="1200" dirty="0" smtClean="0"/>
              <a:t> silových polí predpokladáme ochladenie planéty Zem.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1600" b="1" dirty="0" smtClean="0">
              <a:solidFill>
                <a:srgbClr val="7030A0"/>
              </a:solidFill>
            </a:endParaRP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030A0"/>
              </a:buClr>
              <a:buFont typeface="Wingdings" pitchFamily="2" charset="2"/>
              <a:buChar char="Ø"/>
            </a:pPr>
            <a:endParaRPr lang="sk-SK" sz="3600" b="1" dirty="0" smtClean="0">
              <a:solidFill>
                <a:srgbClr val="7030A0"/>
              </a:solidFill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6</a:t>
            </a:fld>
            <a:endParaRPr lang="sk-SK"/>
          </a:p>
        </p:txBody>
      </p:sp>
      <p:pic>
        <p:nvPicPr>
          <p:cNvPr id="11" name="Obrázok 1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051" y="3140968"/>
            <a:ext cx="28892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3068960"/>
            <a:ext cx="563563" cy="541337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3188270"/>
            <a:ext cx="4572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2952" y="3212976"/>
            <a:ext cx="4572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3212976"/>
            <a:ext cx="4572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04248" y="3068960"/>
            <a:ext cx="5635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Obrázok 19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3645024"/>
            <a:ext cx="28892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88024" y="3665910"/>
            <a:ext cx="288925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088" y="3573016"/>
            <a:ext cx="5635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04248" y="3565897"/>
            <a:ext cx="5635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3645024"/>
            <a:ext cx="4572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4077072"/>
            <a:ext cx="563563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" name="Obrázok 2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097957"/>
            <a:ext cx="28892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" name="Obrázok 2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4149080"/>
            <a:ext cx="28892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04248" y="4077072"/>
            <a:ext cx="5635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4077072"/>
            <a:ext cx="563563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4077072"/>
            <a:ext cx="563563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" name="Obrázok 3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653136"/>
            <a:ext cx="28892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Obrázok 3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4653136"/>
            <a:ext cx="28892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Obrázok 3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4653136"/>
            <a:ext cx="28892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Obrázok 3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4653136"/>
            <a:ext cx="28892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16749" y="4574009"/>
            <a:ext cx="5635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Obrázok 3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07288" y="1100038"/>
            <a:ext cx="4572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71805" y="1835547"/>
            <a:ext cx="320675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603555" y="1433662"/>
            <a:ext cx="288925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72933" y="2239591"/>
            <a:ext cx="563563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72933" y="2708921"/>
            <a:ext cx="563563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Obrázok 4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3645024"/>
            <a:ext cx="28892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748680"/>
          </a:xfrm>
        </p:spPr>
        <p:txBody>
          <a:bodyPr/>
          <a:lstStyle/>
          <a:p>
            <a:pPr marL="0" indent="0">
              <a:buNone/>
            </a:pPr>
            <a:r>
              <a:rPr lang="sk-SK" sz="2000" b="1" dirty="0" smtClean="0"/>
              <a:t>Testovaná tabuľka </a:t>
            </a:r>
            <a:r>
              <a:rPr lang="sk-SK" sz="2000" b="1" dirty="0"/>
              <a:t>vnútorných </a:t>
            </a:r>
            <a:r>
              <a:rPr lang="sk-SK" sz="2000" b="1" dirty="0" smtClean="0"/>
              <a:t>cyklov </a:t>
            </a:r>
            <a:r>
              <a:rPr lang="sk-SK" sz="2000" dirty="0" smtClean="0"/>
              <a:t>→ po </a:t>
            </a:r>
            <a:r>
              <a:rPr lang="sk-SK" sz="2000" dirty="0"/>
              <a:t>sebe nasledujúcich desať </a:t>
            </a:r>
            <a:r>
              <a:rPr lang="sk-SK" sz="2000" dirty="0" smtClean="0"/>
              <a:t>sedemročných cyklov</a:t>
            </a:r>
            <a:r>
              <a:rPr lang="sk-SK" sz="2000" dirty="0"/>
              <a:t>, ktoré predstavujú </a:t>
            </a:r>
            <a:r>
              <a:rPr lang="sk-SK" sz="2000" dirty="0" smtClean="0"/>
              <a:t>vývinový proces </a:t>
            </a:r>
            <a:r>
              <a:rPr lang="sk-SK" sz="2000" dirty="0"/>
              <a:t>človeka.</a:t>
            </a:r>
          </a:p>
          <a:p>
            <a:endParaRPr lang="sk-SK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sk-SK" sz="3600" dirty="0">
                <a:solidFill>
                  <a:srgbClr val="7030A0"/>
                </a:solidFill>
              </a:rPr>
              <a:t>Kalibračné grupy v cyklicky sa opakujúcich biorytmoch.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611560" y="5805264"/>
            <a:ext cx="799288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900" dirty="0"/>
              <a:t>Tabuľka vnútorných cyklov predstavuje vývinový proces zakódovaný v génoch</a:t>
            </a:r>
            <a:r>
              <a:rPr lang="sk-SK" sz="1900" dirty="0" smtClean="0"/>
              <a:t>.</a:t>
            </a:r>
            <a:endParaRPr lang="sk-SK" sz="1900" dirty="0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708920"/>
            <a:ext cx="6976921" cy="299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7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132856"/>
            <a:ext cx="6696744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ástupný symbol obsahu 2"/>
          <p:cNvSpPr>
            <a:spLocks noGrp="1"/>
          </p:cNvSpPr>
          <p:nvPr>
            <p:ph idx="1"/>
          </p:nvPr>
        </p:nvSpPr>
        <p:spPr>
          <a:xfrm>
            <a:off x="539552" y="764704"/>
            <a:ext cx="8229600" cy="1008112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sk-SK" sz="8000" b="1" dirty="0"/>
              <a:t>Testovaná tabuľka vonkajších cyklov → </a:t>
            </a:r>
            <a:r>
              <a:rPr lang="sk-SK" sz="8000" dirty="0" smtClean="0"/>
              <a:t>Vývinový proces adaptácie človeka na meniace sa životné podmienky a posilnenie procesu hlbšieho „JA“ </a:t>
            </a:r>
            <a:r>
              <a:rPr lang="sk-SK" sz="6400" b="1" dirty="0" smtClean="0"/>
              <a:t>→</a:t>
            </a:r>
            <a:r>
              <a:rPr lang="sk-SK" sz="8000" dirty="0" smtClean="0"/>
              <a:t> </a:t>
            </a:r>
            <a:r>
              <a:rPr lang="sk-SK" sz="4800" dirty="0" smtClean="0"/>
              <a:t>Vplyv </a:t>
            </a:r>
            <a:r>
              <a:rPr lang="sk-SK" sz="4800" dirty="0"/>
              <a:t>silových </a:t>
            </a:r>
            <a:r>
              <a:rPr lang="sk-SK" sz="4800" dirty="0" smtClean="0"/>
              <a:t>polí na intenzitu skleníkového efektu a oxidačného stresu  </a:t>
            </a:r>
            <a:endParaRPr lang="sk-SK" sz="4800" dirty="0"/>
          </a:p>
          <a:p>
            <a:endParaRPr lang="sk-SK" dirty="0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8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616624"/>
          </a:xfrm>
        </p:spPr>
        <p:txBody>
          <a:bodyPr>
            <a:normAutofit fontScale="90000"/>
          </a:bodyPr>
          <a:lstStyle/>
          <a:p>
            <a:r>
              <a:rPr lang="sk-SK" sz="4000" dirty="0" smtClean="0">
                <a:solidFill>
                  <a:srgbClr val="7030A0"/>
                </a:solidFill>
              </a:rPr>
              <a:t/>
            </a:r>
            <a:br>
              <a:rPr lang="sk-SK" sz="4000" dirty="0" smtClean="0">
                <a:solidFill>
                  <a:srgbClr val="7030A0"/>
                </a:solidFill>
              </a:rPr>
            </a:br>
            <a:r>
              <a:rPr lang="sk-SK" sz="4000" dirty="0" smtClean="0">
                <a:solidFill>
                  <a:srgbClr val="7030A0"/>
                </a:solidFill>
              </a:rPr>
              <a:t>Vízia vzostupu hlbšieho „JA“ </a:t>
            </a:r>
            <a:br>
              <a:rPr lang="sk-SK" sz="4000" dirty="0" smtClean="0">
                <a:solidFill>
                  <a:srgbClr val="7030A0"/>
                </a:solidFill>
              </a:rPr>
            </a:br>
            <a:r>
              <a:rPr lang="sk-SK" sz="4000" dirty="0" smtClean="0">
                <a:solidFill>
                  <a:srgbClr val="7030A0"/>
                </a:solidFill>
              </a:rPr>
              <a:t>v </a:t>
            </a:r>
            <a:r>
              <a:rPr lang="sk-SK" sz="4000" dirty="0" err="1" smtClean="0">
                <a:solidFill>
                  <a:srgbClr val="7030A0"/>
                </a:solidFill>
              </a:rPr>
              <a:t>merkúrskom</a:t>
            </a:r>
            <a:r>
              <a:rPr lang="sk-SK" sz="4000" dirty="0" smtClean="0">
                <a:solidFill>
                  <a:srgbClr val="7030A0"/>
                </a:solidFill>
              </a:rPr>
              <a:t> cykle</a:t>
            </a:r>
            <a:br>
              <a:rPr lang="sk-SK" sz="4000" dirty="0" smtClean="0">
                <a:solidFill>
                  <a:srgbClr val="7030A0"/>
                </a:solidFill>
              </a:rPr>
            </a:br>
            <a:r>
              <a:rPr lang="sk-SK" sz="3100" dirty="0" smtClean="0">
                <a:solidFill>
                  <a:srgbClr val="7030A0"/>
                </a:solidFill>
              </a:rPr>
              <a:t>Je na nás, aby sme si uvedomili tú hru, ktorú s  nami dualita hrá, že sme odovzdali svoju vnútornú osobnú moc tým, ktorí vládnu svetu a je načase, aby sme si ju vzali späť. Nenechajme sa vtiahnuť do hry ani jednou zo strán, ktoré si energeticky vyrovnávajú svoj status ale hľadajme riešenie týchto neblahých hlbokých vnútorných príčin a súvislostí. Vkladajme doňho víziu mieru, priateľstva, lásky, vzájomného rešpektu, vysokej kultúrnej a sociálnej úrovne celého ľudstva, zdravého životného prostredia atď. </a:t>
            </a:r>
            <a:br>
              <a:rPr lang="sk-SK" sz="3100" dirty="0" smtClean="0">
                <a:solidFill>
                  <a:srgbClr val="7030A0"/>
                </a:solidFill>
              </a:rPr>
            </a:br>
            <a:r>
              <a:rPr lang="sk-SK" sz="3100" dirty="0" smtClean="0">
                <a:solidFill>
                  <a:srgbClr val="7030A0"/>
                </a:solidFill>
              </a:rPr>
              <a:t>Buďme poslami mieru a harmónie.</a:t>
            </a:r>
            <a:r>
              <a:rPr lang="sk-SK" sz="3100" b="1" dirty="0" smtClean="0"/>
              <a:t> </a:t>
            </a:r>
            <a:r>
              <a:rPr lang="sk-SK" sz="4000" b="1" dirty="0" smtClean="0"/>
              <a:t/>
            </a:r>
            <a:br>
              <a:rPr lang="sk-SK" sz="4000" b="1" dirty="0" smtClean="0"/>
            </a:br>
            <a:endParaRPr lang="sk-SK" sz="4000" dirty="0">
              <a:solidFill>
                <a:srgbClr val="7030A0"/>
              </a:solidFill>
            </a:endParaRPr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DC98-CE0B-47D6-A643-E64A1506BFDC}" type="slidenum">
              <a:rPr lang="sk-SK" smtClean="0"/>
              <a:pPr/>
              <a:t>9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astný návr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1845</TotalTime>
  <Words>1230</Words>
  <Application>Microsoft Office PowerPoint</Application>
  <PresentationFormat>Prezentácia na obrazovke (4:3)</PresentationFormat>
  <Paragraphs>456</Paragraphs>
  <Slides>15</Slides>
  <Notes>1</Notes>
  <HiddenSlides>0</HiddenSlides>
  <MMClips>0</MMClips>
  <ScaleCrop>false</ScaleCrop>
  <HeadingPairs>
    <vt:vector size="6" baseType="variant"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17" baseType="lpstr">
      <vt:lpstr>Vlastný návrh</vt:lpstr>
      <vt:lpstr>Image</vt:lpstr>
      <vt:lpstr>Prečo skleníkový efekt  a oxidačný stres </vt:lpstr>
      <vt:lpstr>Milí prítomní. Zo štandardného modelu elementárnych častíc si pre potreby tohto koreferátu opäť vyčleníme kalibračné bozóny.</vt:lpstr>
      <vt:lpstr>Tri kalibračné bozóny, ktoré definujú roky 1980 - 2029</vt:lpstr>
      <vt:lpstr>Silové polia ako nástroje počítačovej grafiky a animácie vesmíru</vt:lpstr>
      <vt:lpstr>Ochladenie v mesačnom cykle predpokladá ochladenie aj v päťdesiatročnom cykle na základe supersymetrie silových polí Grafické  znázornenie silových polí 26 júla</vt:lpstr>
      <vt:lpstr>Snímka 6</vt:lpstr>
      <vt:lpstr>Kalibračné grupy v cyklicky sa opakujúcich biorytmoch.</vt:lpstr>
      <vt:lpstr>Snímka 8</vt:lpstr>
      <vt:lpstr> Vízia vzostupu hlbšieho „JA“  v merkúrskom cykle Je na nás, aby sme si uvedomili tú hru, ktorú s  nami dualita hrá, že sme odovzdali svoju vnútornú osobnú moc tým, ktorí vládnu svetu a je načase, aby sme si ju vzali späť. Nenechajme sa vtiahnuť do hry ani jednou zo strán, ktoré si energeticky vyrovnávajú svoj status ale hľadajme riešenie týchto neblahých hlbokých vnútorných príčin a súvislostí. Vkladajme doňho víziu mieru, priateľstva, lásky, vzájomného rešpektu, vysokej kultúrnej a sociálnej úrovne celého ľudstva, zdravého životného prostredia atď.  Buďme poslami mieru a harmónie.  </vt:lpstr>
      <vt:lpstr>Striedanie silových polí a nástup sedemročného cyklu duchovného rozmeru(2015 – 2021)</vt:lpstr>
      <vt:lpstr>Päťdesiatročný merkúrsky cyklus končí rokom 2029 a v roku 2030 nastúpi Mars</vt:lpstr>
      <vt:lpstr> Pripomeňme si opäť biorytmy merkúrskeho cyklu </vt:lpstr>
      <vt:lpstr>Kjótsky protokol  </vt:lpstr>
      <vt:lpstr>Slnečná sústava a planéta Merkúr  z prísne vedeckého hľadiska </vt:lpstr>
      <vt:lpstr>Snímka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doma</dc:creator>
  <cp:lastModifiedBy>Peter</cp:lastModifiedBy>
  <cp:revision>237</cp:revision>
  <dcterms:created xsi:type="dcterms:W3CDTF">2015-04-19T09:49:20Z</dcterms:created>
  <dcterms:modified xsi:type="dcterms:W3CDTF">2016-05-05T18:09:34Z</dcterms:modified>
</cp:coreProperties>
</file>