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62" r:id="rId3"/>
    <p:sldId id="264" r:id="rId4"/>
    <p:sldId id="265" r:id="rId5"/>
    <p:sldId id="266" r:id="rId6"/>
    <p:sldId id="261" r:id="rId7"/>
    <p:sldId id="260" r:id="rId8"/>
    <p:sldId id="263" r:id="rId9"/>
    <p:sldId id="269" r:id="rId10"/>
    <p:sldId id="258" r:id="rId11"/>
    <p:sldId id="267" r:id="rId12"/>
    <p:sldId id="268" r:id="rId13"/>
    <p:sldId id="270" r:id="rId14"/>
    <p:sldId id="272" r:id="rId15"/>
    <p:sldId id="271" r:id="rId16"/>
    <p:sldId id="273" r:id="rId17"/>
  </p:sldIdLst>
  <p:sldSz cx="9144000" cy="6858000" type="screen4x3"/>
  <p:notesSz cx="6858000" cy="994727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FD2A9C52-C6D9-4906-9B2E-25C5C8BA4719}" type="datetimeFigureOut">
              <a:rPr lang="sk-SK" smtClean="0"/>
              <a:t>26. 4. 2016</a:t>
            </a:fld>
            <a:endParaRPr lang="sk-SK"/>
          </a:p>
        </p:txBody>
      </p:sp>
      <p:sp>
        <p:nvSpPr>
          <p:cNvPr id="4" name="Zástupný symbol päty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79360681-7222-4711-B44C-DCBA3747DE01}" type="slidenum">
              <a:rPr lang="sk-SK" smtClean="0"/>
              <a:t>‹#›</a:t>
            </a:fld>
            <a:endParaRPr lang="sk-SK"/>
          </a:p>
        </p:txBody>
      </p:sp>
    </p:spTree>
    <p:extLst>
      <p:ext uri="{BB962C8B-B14F-4D97-AF65-F5344CB8AC3E}">
        <p14:creationId xmlns:p14="http://schemas.microsoft.com/office/powerpoint/2010/main" val="42209553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28A69634-FB08-4D47-BACB-CC2FBFF7763E}"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114514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A69634-FB08-4D47-BACB-CC2FBFF7763E}"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333931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A69634-FB08-4D47-BACB-CC2FBFF7763E}"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7846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8A69634-FB08-4D47-BACB-CC2FBFF7763E}"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278635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28A69634-FB08-4D47-BACB-CC2FBFF7763E}" type="datetimeFigureOut">
              <a:rPr lang="sk-SK" smtClean="0"/>
              <a:t>26. 4. 2016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194371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8A69634-FB08-4D47-BACB-CC2FBFF7763E}"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21103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8A69634-FB08-4D47-BACB-CC2FBFF7763E}" type="datetimeFigureOut">
              <a:rPr lang="sk-SK" smtClean="0"/>
              <a:t>26. 4. 2016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396614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28A69634-FB08-4D47-BACB-CC2FBFF7763E}" type="datetimeFigureOut">
              <a:rPr lang="sk-SK" smtClean="0"/>
              <a:t>26. 4. 2016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384786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8A69634-FB08-4D47-BACB-CC2FBFF7763E}" type="datetimeFigureOut">
              <a:rPr lang="sk-SK" smtClean="0"/>
              <a:t>26. 4. 2016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377996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8A69634-FB08-4D47-BACB-CC2FBFF7763E}"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307753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8A69634-FB08-4D47-BACB-CC2FBFF7763E}" type="datetimeFigureOut">
              <a:rPr lang="sk-SK" smtClean="0"/>
              <a:t>26. 4. 2016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D858C95-77B7-4D70-824E-652AFBA70F2C}" type="slidenum">
              <a:rPr lang="sk-SK" smtClean="0"/>
              <a:t>‹#›</a:t>
            </a:fld>
            <a:endParaRPr lang="sk-SK"/>
          </a:p>
        </p:txBody>
      </p:sp>
    </p:spTree>
    <p:extLst>
      <p:ext uri="{BB962C8B-B14F-4D97-AF65-F5344CB8AC3E}">
        <p14:creationId xmlns:p14="http://schemas.microsoft.com/office/powerpoint/2010/main" val="88765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69634-FB08-4D47-BACB-CC2FBFF7763E}" type="datetimeFigureOut">
              <a:rPr lang="sk-SK" smtClean="0"/>
              <a:t>26. 4. 2016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58C95-77B7-4D70-824E-652AFBA70F2C}" type="slidenum">
              <a:rPr lang="sk-SK" smtClean="0"/>
              <a:t>‹#›</a:t>
            </a:fld>
            <a:endParaRPr lang="sk-SK"/>
          </a:p>
        </p:txBody>
      </p:sp>
    </p:spTree>
    <p:extLst>
      <p:ext uri="{BB962C8B-B14F-4D97-AF65-F5344CB8AC3E}">
        <p14:creationId xmlns:p14="http://schemas.microsoft.com/office/powerpoint/2010/main" val="37763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3600451"/>
          </a:xfrm>
          <a:solidFill>
            <a:schemeClr val="accent5"/>
          </a:solidFill>
        </p:spPr>
        <p:txBody>
          <a:bodyPr>
            <a:normAutofit/>
          </a:bodyPr>
          <a:lstStyle/>
          <a:p>
            <a:r>
              <a:rPr lang="sk-SK" sz="6000" dirty="0" smtClean="0"/>
              <a:t>Oxidačný stres</a:t>
            </a:r>
            <a:endParaRPr lang="sk-SK" sz="6000" dirty="0"/>
          </a:p>
        </p:txBody>
      </p:sp>
      <p:sp>
        <p:nvSpPr>
          <p:cNvPr id="3" name="Podnadpis 2"/>
          <p:cNvSpPr>
            <a:spLocks noGrp="1"/>
          </p:cNvSpPr>
          <p:nvPr>
            <p:ph type="subTitle" idx="1"/>
          </p:nvPr>
        </p:nvSpPr>
        <p:spPr>
          <a:xfrm>
            <a:off x="0" y="3573016"/>
            <a:ext cx="9144000" cy="3284984"/>
          </a:xfrm>
          <a:solidFill>
            <a:schemeClr val="accent5">
              <a:lumMod val="40000"/>
              <a:lumOff val="60000"/>
            </a:schemeClr>
          </a:solidFill>
        </p:spPr>
        <p:txBody>
          <a:bodyPr/>
          <a:lstStyle/>
          <a:p>
            <a:r>
              <a:rPr lang="sk-SK" i="1" dirty="0">
                <a:solidFill>
                  <a:schemeClr val="tx1"/>
                </a:solidFill>
              </a:rPr>
              <a:t>Doc. RNDr. Elena Ferencová, CSc.</a:t>
            </a:r>
          </a:p>
          <a:p>
            <a:r>
              <a:rPr lang="sk-SK" i="1" dirty="0">
                <a:solidFill>
                  <a:schemeClr val="tx1"/>
                </a:solidFill>
              </a:rPr>
              <a:t>Ústav lekárskej fyziky, biofyziky, informatiky </a:t>
            </a:r>
            <a:endParaRPr lang="sk-SK" i="1" dirty="0" smtClean="0">
              <a:solidFill>
                <a:schemeClr val="tx1"/>
              </a:solidFill>
            </a:endParaRPr>
          </a:p>
          <a:p>
            <a:r>
              <a:rPr lang="sk-SK" i="1" dirty="0" smtClean="0">
                <a:solidFill>
                  <a:schemeClr val="tx1"/>
                </a:solidFill>
              </a:rPr>
              <a:t>a </a:t>
            </a:r>
            <a:r>
              <a:rPr lang="sk-SK" i="1" dirty="0" err="1">
                <a:solidFill>
                  <a:schemeClr val="tx1"/>
                </a:solidFill>
              </a:rPr>
              <a:t>telemedicíny</a:t>
            </a:r>
            <a:r>
              <a:rPr lang="sk-SK" i="1" dirty="0">
                <a:solidFill>
                  <a:schemeClr val="tx1"/>
                </a:solidFill>
              </a:rPr>
              <a:t>,</a:t>
            </a:r>
          </a:p>
          <a:p>
            <a:r>
              <a:rPr lang="sk-SK" i="1" dirty="0">
                <a:solidFill>
                  <a:schemeClr val="tx1"/>
                </a:solidFill>
              </a:rPr>
              <a:t>Lekárska fakulta Univerzity Komenského, Bratislava</a:t>
            </a:r>
          </a:p>
          <a:p>
            <a:endParaRPr lang="sk-SK" i="1" dirty="0">
              <a:solidFill>
                <a:schemeClr val="tx1"/>
              </a:solidFill>
            </a:endParaRPr>
          </a:p>
          <a:p>
            <a:endParaRPr lang="sk-SK" dirty="0"/>
          </a:p>
        </p:txBody>
      </p:sp>
    </p:spTree>
    <p:extLst>
      <p:ext uri="{BB962C8B-B14F-4D97-AF65-F5344CB8AC3E}">
        <p14:creationId xmlns:p14="http://schemas.microsoft.com/office/powerpoint/2010/main" val="426991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08720"/>
          </a:xfrm>
          <a:solidFill>
            <a:schemeClr val="accent3"/>
          </a:solidFill>
        </p:spPr>
        <p:txBody>
          <a:bodyPr>
            <a:normAutofit/>
          </a:bodyPr>
          <a:lstStyle/>
          <a:p>
            <a:r>
              <a:rPr lang="sk-SK" sz="4000" b="1" dirty="0" smtClean="0"/>
              <a:t>Vonkajšie faktory oxidačného stresu</a:t>
            </a:r>
            <a:endParaRPr lang="sk-SK" sz="4000" dirty="0"/>
          </a:p>
        </p:txBody>
      </p:sp>
      <p:sp>
        <p:nvSpPr>
          <p:cNvPr id="3" name="Zástupný symbol obsahu 2"/>
          <p:cNvSpPr>
            <a:spLocks noGrp="1"/>
          </p:cNvSpPr>
          <p:nvPr>
            <p:ph idx="1"/>
          </p:nvPr>
        </p:nvSpPr>
        <p:spPr>
          <a:xfrm>
            <a:off x="0" y="836712"/>
            <a:ext cx="9108504" cy="6021288"/>
          </a:xfrm>
          <a:solidFill>
            <a:schemeClr val="accent3">
              <a:lumMod val="20000"/>
              <a:lumOff val="80000"/>
            </a:schemeClr>
          </a:solidFill>
        </p:spPr>
        <p:txBody>
          <a:bodyPr>
            <a:normAutofit/>
          </a:bodyPr>
          <a:lstStyle/>
          <a:p>
            <a:pPr marL="0" indent="0">
              <a:buNone/>
            </a:pPr>
            <a:r>
              <a:rPr lang="sk-SK" sz="2800" dirty="0" smtClean="0"/>
              <a:t>Voľné radikály sa v tele prirodzene vyskytujú. Vo väčšine prípadov v organizme sa vyskytujúce prírodné </a:t>
            </a:r>
            <a:r>
              <a:rPr lang="sk-SK" sz="2800" dirty="0" err="1" smtClean="0"/>
              <a:t>antioxidanty</a:t>
            </a:r>
            <a:r>
              <a:rPr lang="sk-SK" sz="2800" dirty="0" smtClean="0"/>
              <a:t> riadia ich detoxikáciu. Ale existujú niektoré vonkajšie faktory, ktoré vyvolávajú produkciu týchto škodlivých voľných radikálov.</a:t>
            </a:r>
          </a:p>
          <a:p>
            <a:pPr marL="0" indent="0">
              <a:buNone/>
            </a:pPr>
            <a:r>
              <a:rPr lang="sk-SK" b="1" dirty="0" smtClean="0"/>
              <a:t> Medzi tieto faktory patria:</a:t>
            </a:r>
          </a:p>
          <a:p>
            <a:pPr marL="0" indent="0">
              <a:buNone/>
            </a:pPr>
            <a:r>
              <a:rPr lang="sk-SK" sz="2000" dirty="0" smtClean="0"/>
              <a:t>• Nadmerné vystavenie UV žiareniu</a:t>
            </a:r>
          </a:p>
          <a:p>
            <a:pPr marL="0" indent="0">
              <a:buNone/>
            </a:pPr>
            <a:r>
              <a:rPr lang="sk-SK" sz="2000" dirty="0" smtClean="0"/>
              <a:t>• Znečistené ovzdušie</a:t>
            </a:r>
          </a:p>
          <a:p>
            <a:pPr marL="0" indent="0">
              <a:buNone/>
            </a:pPr>
            <a:r>
              <a:rPr lang="sk-SK" sz="2000" dirty="0" smtClean="0"/>
              <a:t>• Fajčenie</a:t>
            </a:r>
          </a:p>
          <a:p>
            <a:pPr marL="0" indent="0">
              <a:buNone/>
            </a:pPr>
            <a:r>
              <a:rPr lang="sk-SK" sz="2000" dirty="0" smtClean="0"/>
              <a:t>• Nezdravá strava</a:t>
            </a:r>
          </a:p>
          <a:p>
            <a:pPr marL="0" indent="0">
              <a:buNone/>
            </a:pPr>
            <a:r>
              <a:rPr lang="sk-SK" sz="2000" dirty="0" smtClean="0"/>
              <a:t>• Nadmerné cvičenie</a:t>
            </a:r>
          </a:p>
          <a:p>
            <a:pPr marL="0" indent="0">
              <a:buNone/>
            </a:pPr>
            <a:r>
              <a:rPr lang="sk-SK" sz="2000" dirty="0" smtClean="0"/>
              <a:t>• Niektoré lieky a/alebo liečba</a:t>
            </a:r>
          </a:p>
          <a:p>
            <a:pPr marL="0" indent="0">
              <a:buNone/>
            </a:pPr>
            <a:r>
              <a:rPr lang="sk-SK" sz="2000" dirty="0" smtClean="0"/>
              <a:t> </a:t>
            </a:r>
          </a:p>
          <a:p>
            <a:pPr marL="0" indent="0">
              <a:buNone/>
            </a:pPr>
            <a:endParaRPr lang="sk-SK" sz="2000" dirty="0"/>
          </a:p>
        </p:txBody>
      </p:sp>
    </p:spTree>
    <p:extLst>
      <p:ext uri="{BB962C8B-B14F-4D97-AF65-F5344CB8AC3E}">
        <p14:creationId xmlns:p14="http://schemas.microsoft.com/office/powerpoint/2010/main" val="419780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92696"/>
          </a:xfrm>
          <a:solidFill>
            <a:schemeClr val="accent6"/>
          </a:solidFill>
        </p:spPr>
        <p:txBody>
          <a:bodyPr>
            <a:normAutofit fontScale="90000"/>
          </a:bodyPr>
          <a:lstStyle/>
          <a:p>
            <a:pPr algn="l"/>
            <a:r>
              <a:rPr lang="sk-SK" b="1" dirty="0" smtClean="0"/>
              <a:t/>
            </a:r>
            <a:br>
              <a:rPr lang="sk-SK" b="1" dirty="0" smtClean="0"/>
            </a:br>
            <a:r>
              <a:rPr lang="sk-SK" b="1" dirty="0" smtClean="0"/>
              <a:t>Ako </a:t>
            </a:r>
            <a:r>
              <a:rPr lang="sk-SK" b="1" dirty="0"/>
              <a:t>znížiť oxidačný stres?</a:t>
            </a:r>
            <a:br>
              <a:rPr lang="sk-SK" b="1" dirty="0"/>
            </a:br>
            <a:endParaRPr lang="sk-SK" dirty="0"/>
          </a:p>
        </p:txBody>
      </p:sp>
      <p:sp>
        <p:nvSpPr>
          <p:cNvPr id="3" name="Zástupný symbol obsahu 2"/>
          <p:cNvSpPr>
            <a:spLocks noGrp="1"/>
          </p:cNvSpPr>
          <p:nvPr>
            <p:ph idx="1"/>
          </p:nvPr>
        </p:nvSpPr>
        <p:spPr>
          <a:xfrm>
            <a:off x="0" y="692696"/>
            <a:ext cx="9144000" cy="6165304"/>
          </a:xfrm>
          <a:solidFill>
            <a:schemeClr val="accent6">
              <a:lumMod val="20000"/>
              <a:lumOff val="80000"/>
            </a:schemeClr>
          </a:solidFill>
        </p:spPr>
        <p:txBody>
          <a:bodyPr>
            <a:noAutofit/>
          </a:bodyPr>
          <a:lstStyle/>
          <a:p>
            <a:pPr marL="0" indent="0">
              <a:buNone/>
            </a:pPr>
            <a:r>
              <a:rPr lang="sk-SK" sz="2800" b="1" dirty="0">
                <a:latin typeface="Times New Roman" panose="02020603050405020304" pitchFamily="18" charset="0"/>
                <a:cs typeface="Times New Roman" panose="02020603050405020304" pitchFamily="18" charset="0"/>
              </a:rPr>
              <a:t>Oxidačný stres vo veľkej miere ovplyvňuje naša životospráva. Nie je to ako so stresom, kedy nás nadmerná únava či podráždenosť upozornia, aby sme zvoľnili tempo. Oxidačný stres na sebe nebadáme, pretože sa navonok nijako neprejavuje. Poznáme však riziká, ktoré vo veľkej miere prispievajú k vzniku oxidačného stresu. Prevencia tak spočíva v ich eliminovaní a tiež dopĺňaní bojových síl – </a:t>
            </a:r>
            <a:r>
              <a:rPr lang="sk-SK" sz="2800" b="1" dirty="0" err="1">
                <a:latin typeface="Times New Roman" panose="02020603050405020304" pitchFamily="18" charset="0"/>
                <a:cs typeface="Times New Roman" panose="02020603050405020304" pitchFamily="18" charset="0"/>
              </a:rPr>
              <a:t>antioxidantov</a:t>
            </a:r>
            <a:r>
              <a:rPr lang="sk-SK" sz="2800" b="1" dirty="0">
                <a:latin typeface="Times New Roman" panose="02020603050405020304" pitchFamily="18" charset="0"/>
                <a:cs typeface="Times New Roman" panose="02020603050405020304" pitchFamily="18" charset="0"/>
              </a:rPr>
              <a:t>.</a:t>
            </a:r>
          </a:p>
          <a:p>
            <a:pPr marL="0" indent="0">
              <a:buNone/>
            </a:pPr>
            <a:r>
              <a:rPr lang="sk-SK" sz="2400" b="1" dirty="0" smtClean="0">
                <a:latin typeface="Times New Roman" panose="02020603050405020304" pitchFamily="18" charset="0"/>
                <a:cs typeface="Times New Roman" panose="02020603050405020304" pitchFamily="18" charset="0"/>
              </a:rPr>
              <a:t>Obrovským </a:t>
            </a:r>
            <a:r>
              <a:rPr lang="sk-SK" sz="2400" b="1" dirty="0">
                <a:latin typeface="Times New Roman" panose="02020603050405020304" pitchFamily="18" charset="0"/>
                <a:cs typeface="Times New Roman" panose="02020603050405020304" pitchFamily="18" charset="0"/>
              </a:rPr>
              <a:t>rizikom je fajčenie, a to i pasívne, pri ktorom sa nám do tela dostáva veľké množstvo voľných radikálov. Nebezpečné tiež môže byť silno znečistené ovzdušie či nadmerné vystavovanie sa rôznym typom žiarenia. Ak ste málo aktívny, či dokonca trpíte obezitou, mali by ste do svojho programu zaradiť nejakú fyzickú aktivitu. Možno totiž predpokladať, že vaše telo má menej obranných enzýmov, ktorých úlohou je znižovať oxidačný stres.</a:t>
            </a:r>
          </a:p>
          <a:p>
            <a:pPr marL="0" indent="0">
              <a:buNone/>
            </a:pPr>
            <a:endParaRPr lang="sk-SK"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24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141" y="7665"/>
            <a:ext cx="9144000" cy="6986528"/>
          </a:xfrm>
          <a:prstGeom prst="rect">
            <a:avLst/>
          </a:prstGeom>
          <a:solidFill>
            <a:schemeClr val="accent3">
              <a:lumMod val="40000"/>
              <a:lumOff val="60000"/>
            </a:schemeClr>
          </a:solidFill>
        </p:spPr>
        <p:txBody>
          <a:bodyPr wrap="square">
            <a:spAutoFit/>
          </a:bodyPr>
          <a:lstStyle/>
          <a:p>
            <a:r>
              <a:rPr lang="sk-SK" sz="2800" b="1" dirty="0">
                <a:latin typeface="Times New Roman" panose="02020603050405020304" pitchFamily="18" charset="0"/>
                <a:cs typeface="Times New Roman" panose="02020603050405020304" pitchFamily="18" charset="0"/>
              </a:rPr>
              <a:t>Každý človek má vrodený systém </a:t>
            </a:r>
            <a:r>
              <a:rPr lang="sk-SK" sz="2800" b="1" dirty="0" err="1">
                <a:latin typeface="Times New Roman" panose="02020603050405020304" pitchFamily="18" charset="0"/>
                <a:cs typeface="Times New Roman" panose="02020603050405020304" pitchFamily="18" charset="0"/>
              </a:rPr>
              <a:t>antioxidačnej</a:t>
            </a:r>
            <a:r>
              <a:rPr lang="sk-SK" sz="2800" b="1" dirty="0">
                <a:latin typeface="Times New Roman" panose="02020603050405020304" pitchFamily="18" charset="0"/>
                <a:cs typeface="Times New Roman" panose="02020603050405020304" pitchFamily="18" charset="0"/>
              </a:rPr>
              <a:t> kontroly tvorený viacerými </a:t>
            </a:r>
            <a:r>
              <a:rPr lang="sk-SK" sz="2800" b="1" dirty="0" err="1">
                <a:latin typeface="Times New Roman" panose="02020603050405020304" pitchFamily="18" charset="0"/>
                <a:cs typeface="Times New Roman" panose="02020603050405020304" pitchFamily="18" charset="0"/>
              </a:rPr>
              <a:t>antioxidantmi</a:t>
            </a:r>
            <a:r>
              <a:rPr lang="sk-SK" sz="2800" b="1" dirty="0">
                <a:latin typeface="Times New Roman" panose="02020603050405020304" pitchFamily="18" charset="0"/>
                <a:cs typeface="Times New Roman" panose="02020603050405020304" pitchFamily="18" charset="0"/>
              </a:rPr>
              <a:t>, ktoré sú zodpovedné za udržanie rovnováhy v našom tele (kyselina močová, </a:t>
            </a:r>
            <a:r>
              <a:rPr lang="sk-SK" sz="2800" b="1" dirty="0" err="1">
                <a:latin typeface="Times New Roman" panose="02020603050405020304" pitchFamily="18" charset="0"/>
                <a:cs typeface="Times New Roman" panose="02020603050405020304" pitchFamily="18" charset="0"/>
              </a:rPr>
              <a:t>koenzým</a:t>
            </a:r>
            <a:r>
              <a:rPr lang="sk-SK" sz="2800" b="1" dirty="0">
                <a:latin typeface="Times New Roman" panose="02020603050405020304" pitchFamily="18" charset="0"/>
                <a:cs typeface="Times New Roman" panose="02020603050405020304" pitchFamily="18" charset="0"/>
              </a:rPr>
              <a:t> Q10, </a:t>
            </a:r>
            <a:r>
              <a:rPr lang="sk-SK" sz="2800" b="1" dirty="0" err="1">
                <a:latin typeface="Times New Roman" panose="02020603050405020304" pitchFamily="18" charset="0"/>
                <a:cs typeface="Times New Roman" panose="02020603050405020304" pitchFamily="18" charset="0"/>
              </a:rPr>
              <a:t>melatonín</a:t>
            </a:r>
            <a:r>
              <a:rPr lang="sk-SK" sz="2800" b="1" dirty="0">
                <a:latin typeface="Times New Roman" panose="02020603050405020304" pitchFamily="18" charset="0"/>
                <a:cs typeface="Times New Roman" panose="02020603050405020304" pitchFamily="18" charset="0"/>
              </a:rPr>
              <a:t>, niektoré enzýmy a mnoho ďalších). </a:t>
            </a:r>
            <a:endParaRPr lang="sk-SK" sz="2800" b="1" dirty="0" smtClean="0">
              <a:latin typeface="Times New Roman" panose="02020603050405020304" pitchFamily="18" charset="0"/>
              <a:cs typeface="Times New Roman" panose="02020603050405020304" pitchFamily="18" charset="0"/>
            </a:endParaRPr>
          </a:p>
          <a:p>
            <a:r>
              <a:rPr lang="sk-SK" sz="2800" b="1" dirty="0" smtClean="0">
                <a:latin typeface="Times New Roman" panose="02020603050405020304" pitchFamily="18" charset="0"/>
                <a:cs typeface="Times New Roman" panose="02020603050405020304" pitchFamily="18" charset="0"/>
              </a:rPr>
              <a:t>Najlepším </a:t>
            </a:r>
            <a:r>
              <a:rPr lang="sk-SK" sz="2800" b="1" dirty="0">
                <a:latin typeface="Times New Roman" panose="02020603050405020304" pitchFamily="18" charset="0"/>
                <a:cs typeface="Times New Roman" panose="02020603050405020304" pitchFamily="18" charset="0"/>
              </a:rPr>
              <a:t>zdrojom </a:t>
            </a:r>
            <a:r>
              <a:rPr lang="sk-SK" sz="2800" b="1" dirty="0" err="1">
                <a:latin typeface="Times New Roman" panose="02020603050405020304" pitchFamily="18" charset="0"/>
                <a:cs typeface="Times New Roman" panose="02020603050405020304" pitchFamily="18" charset="0"/>
              </a:rPr>
              <a:t>antioxidantov</a:t>
            </a:r>
            <a:r>
              <a:rPr lang="sk-SK" sz="2800" b="1" dirty="0">
                <a:latin typeface="Times New Roman" panose="02020603050405020304" pitchFamily="18" charset="0"/>
                <a:cs typeface="Times New Roman" panose="02020603050405020304" pitchFamily="18" charset="0"/>
              </a:rPr>
              <a:t> je pre nás potrava bohatá na vitamíny (najmä A, C a E), minerály (zinok, mangán, selén, železo) a ďalšie látky s </a:t>
            </a:r>
            <a:r>
              <a:rPr lang="sk-SK" sz="2800" b="1" dirty="0" err="1">
                <a:latin typeface="Times New Roman" panose="02020603050405020304" pitchFamily="18" charset="0"/>
                <a:cs typeface="Times New Roman" panose="02020603050405020304" pitchFamily="18" charset="0"/>
              </a:rPr>
              <a:t>antioxidačnými</a:t>
            </a:r>
            <a:r>
              <a:rPr lang="sk-SK" sz="2800" b="1" dirty="0">
                <a:latin typeface="Times New Roman" panose="02020603050405020304" pitchFamily="18" charset="0"/>
                <a:cs typeface="Times New Roman" panose="02020603050405020304" pitchFamily="18" charset="0"/>
              </a:rPr>
              <a:t> účinkami (</a:t>
            </a:r>
            <a:r>
              <a:rPr lang="sk-SK" sz="2800" b="1" dirty="0" err="1">
                <a:latin typeface="Times New Roman" panose="02020603050405020304" pitchFamily="18" charset="0"/>
                <a:cs typeface="Times New Roman" panose="02020603050405020304" pitchFamily="18" charset="0"/>
              </a:rPr>
              <a:t>karotenoidy</a:t>
            </a:r>
            <a:r>
              <a:rPr lang="sk-SK" sz="2800" b="1" dirty="0">
                <a:latin typeface="Times New Roman" panose="02020603050405020304" pitchFamily="18" charset="0"/>
                <a:cs typeface="Times New Roman" panose="02020603050405020304" pitchFamily="18" charset="0"/>
              </a:rPr>
              <a:t>, </a:t>
            </a:r>
            <a:r>
              <a:rPr lang="sk-SK" sz="2800" b="1" dirty="0" err="1">
                <a:latin typeface="Times New Roman" panose="02020603050405020304" pitchFamily="18" charset="0"/>
                <a:cs typeface="Times New Roman" panose="02020603050405020304" pitchFamily="18" charset="0"/>
              </a:rPr>
              <a:t>polyfenoly</a:t>
            </a:r>
            <a:r>
              <a:rPr lang="sk-SK" sz="2800" b="1" dirty="0">
                <a:latin typeface="Times New Roman" panose="02020603050405020304" pitchFamily="18" charset="0"/>
                <a:cs typeface="Times New Roman" panose="02020603050405020304" pitchFamily="18" charset="0"/>
              </a:rPr>
              <a:t>, </a:t>
            </a:r>
            <a:r>
              <a:rPr lang="sk-SK" sz="2800" b="1" dirty="0" err="1">
                <a:latin typeface="Times New Roman" panose="02020603050405020304" pitchFamily="18" charset="0"/>
                <a:cs typeface="Times New Roman" panose="02020603050405020304" pitchFamily="18" charset="0"/>
              </a:rPr>
              <a:t>fytoestrogény</a:t>
            </a:r>
            <a:r>
              <a:rPr lang="sk-SK" sz="2800" b="1" dirty="0">
                <a:latin typeface="Times New Roman" panose="02020603050405020304" pitchFamily="18" charset="0"/>
                <a:cs typeface="Times New Roman" panose="02020603050405020304" pitchFamily="18" charset="0"/>
              </a:rPr>
              <a:t>). Siahnuť tak môžete po citrusovom ovocí, farebnej zelenine, čiernom a zelenom čaji, strukovinách, cereáliách, mliečnych výrobkoch, orechoch, červenom víne, mäse a olejnatých rybách. V prípade, že sa rozhodnete pre výživové doplnky, rozhodne neplatí, že čím viac, tým lepšie. Aj keď </a:t>
            </a:r>
            <a:r>
              <a:rPr lang="sk-SK" sz="2800" b="1" dirty="0" err="1">
                <a:latin typeface="Times New Roman" panose="02020603050405020304" pitchFamily="18" charset="0"/>
                <a:cs typeface="Times New Roman" panose="02020603050405020304" pitchFamily="18" charset="0"/>
              </a:rPr>
              <a:t>antioxidanty</a:t>
            </a:r>
            <a:r>
              <a:rPr lang="sk-SK" sz="2800" b="1" dirty="0">
                <a:latin typeface="Times New Roman" panose="02020603050405020304" pitchFamily="18" charset="0"/>
                <a:cs typeface="Times New Roman" panose="02020603050405020304" pitchFamily="18" charset="0"/>
              </a:rPr>
              <a:t> pôsobia len pozitívne, riaďte sa vždy odporúčanými dennými dávkami.</a:t>
            </a:r>
          </a:p>
        </p:txBody>
      </p:sp>
    </p:spTree>
    <p:extLst>
      <p:ext uri="{BB962C8B-B14F-4D97-AF65-F5344CB8AC3E}">
        <p14:creationId xmlns:p14="http://schemas.microsoft.com/office/powerpoint/2010/main" val="350125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5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32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5417"/>
            <a:ext cx="9144000" cy="6863417"/>
          </a:xfrm>
          <a:prstGeom prst="rect">
            <a:avLst/>
          </a:prstGeom>
          <a:solidFill>
            <a:schemeClr val="accent4">
              <a:lumMod val="20000"/>
              <a:lumOff val="80000"/>
            </a:schemeClr>
          </a:solidFill>
        </p:spPr>
        <p:txBody>
          <a:bodyPr wrap="square">
            <a:spAutoFit/>
          </a:bodyPr>
          <a:lstStyle/>
          <a:p>
            <a:r>
              <a:rPr lang="sk-SK" sz="4000" b="1" dirty="0">
                <a:latin typeface="Times New Roman" panose="02020603050405020304" pitchFamily="18" charset="0"/>
                <a:cs typeface="Times New Roman" panose="02020603050405020304" pitchFamily="18" charset="0"/>
              </a:rPr>
              <a:t>Silný stresový zážitok alebo dlhodobo pretrvávajúca stresová situácia môže byť spúšťačom niektorých vážnych ochorení: Kardiovaskulárne </a:t>
            </a:r>
            <a:r>
              <a:rPr lang="sk-SK" sz="4000" b="1" dirty="0" smtClean="0">
                <a:latin typeface="Times New Roman" panose="02020603050405020304" pitchFamily="18" charset="0"/>
                <a:cs typeface="Times New Roman" panose="02020603050405020304" pitchFamily="18" charset="0"/>
              </a:rPr>
              <a:t>ochorenia - p</a:t>
            </a:r>
            <a:r>
              <a:rPr lang="sk-SK" sz="4000" dirty="0" smtClean="0">
                <a:latin typeface="Times New Roman" panose="02020603050405020304" pitchFamily="18" charset="0"/>
                <a:cs typeface="Times New Roman" panose="02020603050405020304" pitchFamily="18" charset="0"/>
              </a:rPr>
              <a:t>očas </a:t>
            </a:r>
            <a:r>
              <a:rPr lang="sk-SK" sz="4000" dirty="0">
                <a:latin typeface="Times New Roman" panose="02020603050405020304" pitchFamily="18" charset="0"/>
                <a:cs typeface="Times New Roman" panose="02020603050405020304" pitchFamily="18" charset="0"/>
              </a:rPr>
              <a:t>stresu produkuje naše telo adrenalín, ktorý spôsobí, že nám začne rýchlejšie biť srdce, cievy sa zúžia a zvýši sa krvný tlak. Kým v minulosti odbúral človek adrenalín fyzickou aktivitou, napríklad v boji, dnes sa nám v tele práve pre nedostatok pohybu ukladá. […]</a:t>
            </a:r>
          </a:p>
        </p:txBody>
      </p:sp>
    </p:spTree>
    <p:extLst>
      <p:ext uri="{BB962C8B-B14F-4D97-AF65-F5344CB8AC3E}">
        <p14:creationId xmlns:p14="http://schemas.microsoft.com/office/powerpoint/2010/main" val="238579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0" y="0"/>
            <a:ext cx="9144000" cy="6858000"/>
          </a:xfrm>
          <a:solidFill>
            <a:schemeClr val="accent4">
              <a:lumMod val="20000"/>
              <a:lumOff val="80000"/>
            </a:schemeClr>
          </a:solidFill>
        </p:spPr>
        <p:txBody>
          <a:bodyPr/>
          <a:lstStyle/>
          <a:p>
            <a:endParaRPr lang="sk-SK" dirty="0" smtClean="0"/>
          </a:p>
          <a:p>
            <a:endParaRPr lang="sk-SK" dirty="0"/>
          </a:p>
          <a:p>
            <a:pPr marL="0" indent="0" algn="ctr">
              <a:buNone/>
            </a:pPr>
            <a:endParaRPr lang="sk-SK" sz="6600" dirty="0" smtClean="0">
              <a:latin typeface="Times New Roman" panose="02020603050405020304" pitchFamily="18" charset="0"/>
              <a:cs typeface="Times New Roman" panose="02020603050405020304" pitchFamily="18" charset="0"/>
            </a:endParaRPr>
          </a:p>
          <a:p>
            <a:pPr marL="0" indent="0" algn="ctr">
              <a:buNone/>
            </a:pPr>
            <a:r>
              <a:rPr lang="sk-SK" sz="6600" dirty="0" smtClean="0">
                <a:latin typeface="Times New Roman" panose="02020603050405020304" pitchFamily="18" charset="0"/>
                <a:cs typeface="Times New Roman" panose="02020603050405020304" pitchFamily="18" charset="0"/>
              </a:rPr>
              <a:t>Ďakujem za pozornosť</a:t>
            </a:r>
          </a:p>
        </p:txBody>
      </p:sp>
    </p:spTree>
    <p:extLst>
      <p:ext uri="{BB962C8B-B14F-4D97-AF65-F5344CB8AC3E}">
        <p14:creationId xmlns:p14="http://schemas.microsoft.com/office/powerpoint/2010/main" val="36522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060848"/>
          </a:xfrm>
          <a:solidFill>
            <a:schemeClr val="accent5">
              <a:lumMod val="40000"/>
              <a:lumOff val="60000"/>
            </a:schemeClr>
          </a:solidFill>
        </p:spPr>
        <p:txBody>
          <a:bodyPr>
            <a:noAutofit/>
          </a:bodyPr>
          <a:lstStyle/>
          <a:p>
            <a:pPr algn="l"/>
            <a:r>
              <a:rPr lang="sk-SK" sz="2400" b="1" dirty="0" smtClean="0"/>
              <a:t/>
            </a:r>
            <a:br>
              <a:rPr lang="sk-SK" sz="2400" b="1" dirty="0" smtClean="0"/>
            </a:br>
            <a:r>
              <a:rPr lang="sk-SK" sz="2400" b="1" dirty="0" smtClean="0"/>
              <a:t>Človek potrebuje kyslík, aby mohol žiť, ale prostý akt vdychovania kyslíka vytvára vysoko reaktívne molekuly, tzv. voľné radikály. Pri interakcii voľných radikálov s ďalšími molekulami v tele vzniká oxidačné poškodenie, ktoré môže viesť k rozvoju celého radu chorôb a ochorení.</a:t>
            </a:r>
            <a:br>
              <a:rPr lang="sk-SK" sz="2400" b="1" dirty="0" smtClean="0"/>
            </a:br>
            <a:endParaRPr lang="sk-SK" sz="2400" dirty="0"/>
          </a:p>
        </p:txBody>
      </p:sp>
      <p:sp>
        <p:nvSpPr>
          <p:cNvPr id="3" name="Zástupný symbol obsahu 2"/>
          <p:cNvSpPr>
            <a:spLocks noGrp="1"/>
          </p:cNvSpPr>
          <p:nvPr>
            <p:ph idx="1"/>
          </p:nvPr>
        </p:nvSpPr>
        <p:spPr>
          <a:xfrm>
            <a:off x="0" y="1988840"/>
            <a:ext cx="9144000" cy="4869160"/>
          </a:xfrm>
          <a:solidFill>
            <a:schemeClr val="accent5">
              <a:lumMod val="60000"/>
              <a:lumOff val="40000"/>
            </a:schemeClr>
          </a:solidFill>
        </p:spPr>
        <p:txBody>
          <a:bodyPr>
            <a:normAutofit fontScale="92500" lnSpcReduction="20000"/>
          </a:bodyPr>
          <a:lstStyle/>
          <a:p>
            <a:pPr marL="0" indent="0">
              <a:buNone/>
            </a:pPr>
            <a:r>
              <a:rPr lang="sk-SK" dirty="0">
                <a:latin typeface="Times New Roman" panose="02020603050405020304" pitchFamily="18" charset="0"/>
                <a:cs typeface="Times New Roman" panose="02020603050405020304" pitchFamily="18" charset="0"/>
              </a:rPr>
              <a:t>Aby sme mohli hovoriť o oxidačnom strese, mali by sme najskôr vedieť, čo sú to voľné radikály a </a:t>
            </a:r>
            <a:r>
              <a:rPr lang="sk-SK" dirty="0" err="1">
                <a:latin typeface="Times New Roman" panose="02020603050405020304" pitchFamily="18" charset="0"/>
                <a:cs typeface="Times New Roman" panose="02020603050405020304" pitchFamily="18" charset="0"/>
              </a:rPr>
              <a:t>antioxidanty</a:t>
            </a:r>
            <a:r>
              <a:rPr lang="sk-SK" dirty="0">
                <a:latin typeface="Times New Roman" panose="02020603050405020304" pitchFamily="18" charset="0"/>
                <a:cs typeface="Times New Roman" panose="02020603050405020304" pitchFamily="18" charset="0"/>
              </a:rPr>
              <a:t>. Voľné radikály sú atómy alebo skupiny atómov (molekuly), ktoré majú aspoň jeden nespárený elektrón</a:t>
            </a:r>
            <a:r>
              <a:rPr lang="sk-SK" dirty="0" smtClean="0">
                <a:latin typeface="Times New Roman" panose="02020603050405020304" pitchFamily="18" charset="0"/>
                <a:cs typeface="Times New Roman" panose="02020603050405020304" pitchFamily="18" charset="0"/>
              </a:rPr>
              <a:t>.</a:t>
            </a:r>
          </a:p>
          <a:p>
            <a:pPr marL="0" indent="0">
              <a:buNone/>
            </a:pPr>
            <a:r>
              <a:rPr lang="sk-SK" dirty="0" smtClean="0">
                <a:latin typeface="Times New Roman" panose="02020603050405020304" pitchFamily="18" charset="0"/>
                <a:cs typeface="Times New Roman" panose="02020603050405020304" pitchFamily="18" charset="0"/>
              </a:rPr>
              <a:t>A </a:t>
            </a:r>
            <a:r>
              <a:rPr lang="sk-SK" dirty="0">
                <a:latin typeface="Times New Roman" panose="02020603050405020304" pitchFamily="18" charset="0"/>
                <a:cs typeface="Times New Roman" panose="02020603050405020304" pitchFamily="18" charset="0"/>
              </a:rPr>
              <a:t>tak hľadajú spôsob, ako svoje nespárené elektróny spáriť. Siahajú po susednej molekule, ktorej elektrón ukradnú a tak sa z nej stáva voľný radikál, ktorý opäť siaha po susednej molekule. V našom tele sa takto spustí reťazová reakcia, ktorá môže skončiť dvojako. Postupne bude ničiť všetko, čo jej stojí v ceste alebo ju zastavia protivníci voľných radikálov – </a:t>
            </a:r>
            <a:r>
              <a:rPr lang="sk-SK" dirty="0" err="1">
                <a:latin typeface="Times New Roman" panose="02020603050405020304" pitchFamily="18" charset="0"/>
                <a:cs typeface="Times New Roman" panose="02020603050405020304" pitchFamily="18" charset="0"/>
              </a:rPr>
              <a:t>antioxidanty</a:t>
            </a:r>
            <a:r>
              <a:rPr lang="sk-SK" dirty="0">
                <a:latin typeface="Times New Roman" panose="02020603050405020304" pitchFamily="18" charset="0"/>
                <a:cs typeface="Times New Roman" panose="02020603050405020304" pitchFamily="18" charset="0"/>
              </a:rPr>
              <a:t>, ktoré ich dokážu neutralizovať, čím ich menia na neškodné.</a:t>
            </a:r>
          </a:p>
        </p:txBody>
      </p:sp>
    </p:spTree>
    <p:extLst>
      <p:ext uri="{BB962C8B-B14F-4D97-AF65-F5344CB8AC3E}">
        <p14:creationId xmlns:p14="http://schemas.microsoft.com/office/powerpoint/2010/main" val="98517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a:solidFill>
            <a:schemeClr val="accent1"/>
          </a:solidFill>
        </p:spPr>
        <p:txBody>
          <a:bodyPr>
            <a:normAutofit fontScale="90000"/>
          </a:bodyPr>
          <a:lstStyle/>
          <a:p>
            <a:pPr algn="l"/>
            <a:r>
              <a:rPr lang="sk-SK" b="1" dirty="0" smtClean="0"/>
              <a:t/>
            </a:r>
            <a:br>
              <a:rPr lang="sk-SK" b="1" dirty="0" smtClean="0"/>
            </a:br>
            <a:r>
              <a:rPr lang="sk-SK" b="1" dirty="0" smtClean="0"/>
              <a:t>Čo </a:t>
            </a:r>
            <a:r>
              <a:rPr lang="sk-SK" b="1" dirty="0"/>
              <a:t>je oxidačný stres?</a:t>
            </a:r>
            <a:r>
              <a:rPr lang="sk-SK" dirty="0"/>
              <a:t/>
            </a:r>
            <a:br>
              <a:rPr lang="sk-SK" dirty="0"/>
            </a:br>
            <a:endParaRPr lang="sk-SK" dirty="0"/>
          </a:p>
        </p:txBody>
      </p:sp>
      <p:sp>
        <p:nvSpPr>
          <p:cNvPr id="3" name="Zástupný symbol obsahu 2"/>
          <p:cNvSpPr>
            <a:spLocks noGrp="1"/>
          </p:cNvSpPr>
          <p:nvPr>
            <p:ph idx="1"/>
          </p:nvPr>
        </p:nvSpPr>
        <p:spPr>
          <a:xfrm>
            <a:off x="0" y="1052736"/>
            <a:ext cx="9144000" cy="5805264"/>
          </a:xfrm>
          <a:solidFill>
            <a:schemeClr val="accent1">
              <a:lumMod val="40000"/>
              <a:lumOff val="60000"/>
            </a:schemeClr>
          </a:solidFill>
        </p:spPr>
        <p:txBody>
          <a:bodyPr/>
          <a:lstStyle/>
          <a:p>
            <a:pPr marL="0" indent="0">
              <a:buNone/>
            </a:pPr>
            <a:r>
              <a:rPr lang="sk-SK" sz="3600" dirty="0" smtClean="0">
                <a:latin typeface="Times New Roman" panose="02020603050405020304" pitchFamily="18" charset="0"/>
                <a:cs typeface="Times New Roman" panose="02020603050405020304" pitchFamily="18" charset="0"/>
              </a:rPr>
              <a:t>Oxidačný </a:t>
            </a:r>
            <a:r>
              <a:rPr lang="sk-SK" sz="3600" dirty="0">
                <a:latin typeface="Times New Roman" panose="02020603050405020304" pitchFamily="18" charset="0"/>
                <a:cs typeface="Times New Roman" panose="02020603050405020304" pitchFamily="18" charset="0"/>
              </a:rPr>
              <a:t>stres nastáva, keď je produkcia reaktívneho kyslíka väčšia ako schopnosť tela </a:t>
            </a:r>
            <a:r>
              <a:rPr lang="sk-SK" sz="3600" dirty="0" err="1">
                <a:latin typeface="Times New Roman" panose="02020603050405020304" pitchFamily="18" charset="0"/>
                <a:cs typeface="Times New Roman" panose="02020603050405020304" pitchFamily="18" charset="0"/>
              </a:rPr>
              <a:t>detoxikovať</a:t>
            </a:r>
            <a:r>
              <a:rPr lang="sk-SK" sz="3600" dirty="0">
                <a:latin typeface="Times New Roman" panose="02020603050405020304" pitchFamily="18" charset="0"/>
                <a:cs typeface="Times New Roman" panose="02020603050405020304" pitchFamily="18" charset="0"/>
              </a:rPr>
              <a:t> reaktívne medziprodukty</a:t>
            </a:r>
            <a:r>
              <a:rPr lang="sk-SK" sz="3600" dirty="0" smtClean="0">
                <a:latin typeface="Times New Roman" panose="02020603050405020304" pitchFamily="18" charset="0"/>
                <a:cs typeface="Times New Roman" panose="02020603050405020304" pitchFamily="18" charset="0"/>
              </a:rPr>
              <a:t>.</a:t>
            </a:r>
          </a:p>
          <a:p>
            <a:pPr marL="0" indent="0">
              <a:buNone/>
            </a:pPr>
            <a:r>
              <a:rPr lang="sk-SK" sz="3600" dirty="0" smtClean="0">
                <a:latin typeface="Times New Roman" panose="02020603050405020304" pitchFamily="18" charset="0"/>
                <a:cs typeface="Times New Roman" panose="02020603050405020304" pitchFamily="18" charset="0"/>
              </a:rPr>
              <a:t>Táto </a:t>
            </a:r>
            <a:r>
              <a:rPr lang="sk-SK" sz="3600" dirty="0">
                <a:latin typeface="Times New Roman" panose="02020603050405020304" pitchFamily="18" charset="0"/>
                <a:cs typeface="Times New Roman" panose="02020603050405020304" pitchFamily="18" charset="0"/>
              </a:rPr>
              <a:t>nerovnováha vedie k oxidačnému poškodeniu proteínov, molekúl a génov v tele. Pokiaľ organizmus nie je schopný držať krok </a:t>
            </a:r>
            <a:endParaRPr lang="sk-SK" sz="3600" dirty="0" smtClean="0">
              <a:latin typeface="Times New Roman" panose="02020603050405020304" pitchFamily="18" charset="0"/>
              <a:cs typeface="Times New Roman" panose="02020603050405020304" pitchFamily="18" charset="0"/>
            </a:endParaRPr>
          </a:p>
          <a:p>
            <a:pPr marL="0" indent="0">
              <a:buNone/>
            </a:pPr>
            <a:r>
              <a:rPr lang="sk-SK" sz="3600" dirty="0" smtClean="0">
                <a:latin typeface="Times New Roman" panose="02020603050405020304" pitchFamily="18" charset="0"/>
                <a:cs typeface="Times New Roman" panose="02020603050405020304" pitchFamily="18" charset="0"/>
              </a:rPr>
              <a:t>s </a:t>
            </a:r>
            <a:r>
              <a:rPr lang="sk-SK" sz="3600" dirty="0" err="1">
                <a:latin typeface="Times New Roman" panose="02020603050405020304" pitchFamily="18" charset="0"/>
                <a:cs typeface="Times New Roman" panose="02020603050405020304" pitchFamily="18" charset="0"/>
              </a:rPr>
              <a:t>detoxifikáciou</a:t>
            </a:r>
            <a:r>
              <a:rPr lang="sk-SK" sz="3600" dirty="0">
                <a:latin typeface="Times New Roman" panose="02020603050405020304" pitchFamily="18" charset="0"/>
                <a:cs typeface="Times New Roman" panose="02020603050405020304" pitchFamily="18" charset="0"/>
              </a:rPr>
              <a:t> voľných radikálov, poškodenie sa ďalej šíri.</a:t>
            </a:r>
          </a:p>
          <a:p>
            <a:pPr marL="0" indent="0">
              <a:buNone/>
            </a:pPr>
            <a:endParaRPr lang="sk-S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32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80728"/>
          </a:xfrm>
          <a:solidFill>
            <a:schemeClr val="accent1"/>
          </a:solidFill>
        </p:spPr>
        <p:txBody>
          <a:bodyPr>
            <a:normAutofit fontScale="90000"/>
          </a:bodyPr>
          <a:lstStyle/>
          <a:p>
            <a:pPr algn="l"/>
            <a:r>
              <a:rPr lang="sk-SK" b="1" dirty="0" smtClean="0"/>
              <a:t/>
            </a:r>
            <a:br>
              <a:rPr lang="sk-SK" b="1" dirty="0" smtClean="0"/>
            </a:br>
            <a:r>
              <a:rPr lang="sk-SK" b="1" dirty="0" smtClean="0">
                <a:latin typeface="Times New Roman" panose="02020603050405020304" pitchFamily="18" charset="0"/>
                <a:cs typeface="Times New Roman" panose="02020603050405020304" pitchFamily="18" charset="0"/>
              </a:rPr>
              <a:t>Kedy </a:t>
            </a:r>
            <a:r>
              <a:rPr lang="sk-SK" b="1" dirty="0">
                <a:latin typeface="Times New Roman" panose="02020603050405020304" pitchFamily="18" charset="0"/>
                <a:cs typeface="Times New Roman" panose="02020603050405020304" pitchFamily="18" charset="0"/>
              </a:rPr>
              <a:t>vzniká oxidačný stres?</a:t>
            </a:r>
            <a:br>
              <a:rPr lang="sk-SK" b="1" dirty="0">
                <a:latin typeface="Times New Roman" panose="02020603050405020304" pitchFamily="18" charset="0"/>
                <a:cs typeface="Times New Roman" panose="02020603050405020304" pitchFamily="18" charset="0"/>
              </a:rPr>
            </a:br>
            <a:endParaRPr lang="sk-SK" dirty="0">
              <a:latin typeface="Times New Roman" panose="02020603050405020304" pitchFamily="18" charset="0"/>
              <a:cs typeface="Times New Roman" panose="02020603050405020304" pitchFamily="18" charset="0"/>
            </a:endParaRPr>
          </a:p>
        </p:txBody>
      </p:sp>
      <p:sp>
        <p:nvSpPr>
          <p:cNvPr id="3" name="Zástupný symbol obsahu 2"/>
          <p:cNvSpPr>
            <a:spLocks noGrp="1"/>
          </p:cNvSpPr>
          <p:nvPr>
            <p:ph idx="1"/>
          </p:nvPr>
        </p:nvSpPr>
        <p:spPr>
          <a:xfrm>
            <a:off x="0" y="980728"/>
            <a:ext cx="9144000" cy="5877272"/>
          </a:xfrm>
          <a:solidFill>
            <a:schemeClr val="accent1">
              <a:lumMod val="40000"/>
              <a:lumOff val="60000"/>
            </a:schemeClr>
          </a:solidFill>
        </p:spPr>
        <p:txBody>
          <a:bodyPr>
            <a:normAutofit lnSpcReduction="10000"/>
          </a:bodyPr>
          <a:lstStyle/>
          <a:p>
            <a:pPr marL="0" indent="0">
              <a:buNone/>
            </a:pPr>
            <a:r>
              <a:rPr lang="sk-SK" dirty="0">
                <a:latin typeface="Times New Roman" panose="02020603050405020304" pitchFamily="18" charset="0"/>
                <a:cs typeface="Times New Roman" panose="02020603050405020304" pitchFamily="18" charset="0"/>
              </a:rPr>
              <a:t>Oxidačný stres je spôsobený nerovnováhou v našom tele. Nadmerné množstvo voľných radikálov vedie k tomu, že ich </a:t>
            </a:r>
            <a:r>
              <a:rPr lang="sk-SK" dirty="0" err="1">
                <a:latin typeface="Times New Roman" panose="02020603050405020304" pitchFamily="18" charset="0"/>
                <a:cs typeface="Times New Roman" panose="02020603050405020304" pitchFamily="18" charset="0"/>
              </a:rPr>
              <a:t>antioxidanty</a:t>
            </a:r>
            <a:r>
              <a:rPr lang="sk-SK" dirty="0">
                <a:latin typeface="Times New Roman" panose="02020603050405020304" pitchFamily="18" charset="0"/>
                <a:cs typeface="Times New Roman" panose="02020603050405020304" pitchFamily="18" charset="0"/>
              </a:rPr>
              <a:t> nestíhajú dostatočne rýchlo zneškodňovať. Bunky sú tak rýchlejšie poškodzované, než ich stíha telo opravovať. Keď voľné radikály poškodia DNA a bunka ju nestihne opraviť, môže z nej postupne vzniknúť napríklad rakovinová bunka. </a:t>
            </a:r>
            <a:endParaRPr lang="sk-SK" dirty="0" smtClean="0">
              <a:latin typeface="Times New Roman" panose="02020603050405020304" pitchFamily="18" charset="0"/>
              <a:cs typeface="Times New Roman" panose="02020603050405020304" pitchFamily="18" charset="0"/>
            </a:endParaRPr>
          </a:p>
          <a:p>
            <a:pPr marL="0" indent="0">
              <a:buNone/>
            </a:pPr>
            <a:r>
              <a:rPr lang="sk-SK" dirty="0" smtClean="0">
                <a:latin typeface="Times New Roman" panose="02020603050405020304" pitchFamily="18" charset="0"/>
                <a:cs typeface="Times New Roman" panose="02020603050405020304" pitchFamily="18" charset="0"/>
              </a:rPr>
              <a:t>Voľné </a:t>
            </a:r>
            <a:r>
              <a:rPr lang="sk-SK" dirty="0">
                <a:latin typeface="Times New Roman" panose="02020603050405020304" pitchFamily="18" charset="0"/>
                <a:cs typeface="Times New Roman" panose="02020603050405020304" pitchFamily="18" charset="0"/>
              </a:rPr>
              <a:t>radikály sa okrem nádorových ochorení podieľajú na vzniku a rozvoji aj mnohých ďalších chorôb (srdcovo-cievnych, pľúcnych, ochoreniach tráviaceho traktu, cukrovke, </a:t>
            </a:r>
            <a:r>
              <a:rPr lang="sk-SK" dirty="0" err="1">
                <a:latin typeface="Times New Roman" panose="02020603050405020304" pitchFamily="18" charset="0"/>
                <a:cs typeface="Times New Roman" panose="02020603050405020304" pitchFamily="18" charset="0"/>
              </a:rPr>
              <a:t>Alzheimerovej</a:t>
            </a:r>
            <a:r>
              <a:rPr lang="sk-SK" dirty="0">
                <a:latin typeface="Times New Roman" panose="02020603050405020304" pitchFamily="18" charset="0"/>
                <a:cs typeface="Times New Roman" panose="02020603050405020304" pitchFamily="18" charset="0"/>
              </a:rPr>
              <a:t> a </a:t>
            </a:r>
            <a:r>
              <a:rPr lang="sk-SK" dirty="0" err="1">
                <a:latin typeface="Times New Roman" panose="02020603050405020304" pitchFamily="18" charset="0"/>
                <a:cs typeface="Times New Roman" panose="02020603050405020304" pitchFamily="18" charset="0"/>
              </a:rPr>
              <a:t>Parkinsonovej</a:t>
            </a:r>
            <a:r>
              <a:rPr lang="sk-SK" dirty="0">
                <a:latin typeface="Times New Roman" panose="02020603050405020304" pitchFamily="18" charset="0"/>
                <a:cs typeface="Times New Roman" panose="02020603050405020304" pitchFamily="18" charset="0"/>
              </a:rPr>
              <a:t> chorobe a podobne).</a:t>
            </a:r>
          </a:p>
        </p:txBody>
      </p:sp>
    </p:spTree>
    <p:extLst>
      <p:ext uri="{BB962C8B-B14F-4D97-AF65-F5344CB8AC3E}">
        <p14:creationId xmlns:p14="http://schemas.microsoft.com/office/powerpoint/2010/main" val="235719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08720"/>
          </a:xfrm>
          <a:solidFill>
            <a:schemeClr val="accent4">
              <a:lumMod val="60000"/>
              <a:lumOff val="40000"/>
            </a:schemeClr>
          </a:solidFill>
        </p:spPr>
        <p:txBody>
          <a:bodyPr>
            <a:normAutofit fontScale="90000"/>
          </a:bodyPr>
          <a:lstStyle/>
          <a:p>
            <a:pPr algn="l"/>
            <a:r>
              <a:rPr lang="sk-SK" b="1" dirty="0" smtClean="0"/>
              <a:t/>
            </a:r>
            <a:br>
              <a:rPr lang="sk-SK" b="1" dirty="0" smtClean="0"/>
            </a:br>
            <a:r>
              <a:rPr lang="sk-SK" b="1" dirty="0" smtClean="0">
                <a:latin typeface="Times New Roman" panose="02020603050405020304" pitchFamily="18" charset="0"/>
                <a:cs typeface="Times New Roman" panose="02020603050405020304" pitchFamily="18" charset="0"/>
              </a:rPr>
              <a:t>Odkiaľ </a:t>
            </a:r>
            <a:r>
              <a:rPr lang="sk-SK" b="1" dirty="0">
                <a:latin typeface="Times New Roman" panose="02020603050405020304" pitchFamily="18" charset="0"/>
                <a:cs typeface="Times New Roman" panose="02020603050405020304" pitchFamily="18" charset="0"/>
              </a:rPr>
              <a:t>prichádzajú voľné radikály?</a:t>
            </a:r>
            <a:br>
              <a:rPr lang="sk-SK" b="1" dirty="0">
                <a:latin typeface="Times New Roman" panose="02020603050405020304" pitchFamily="18" charset="0"/>
                <a:cs typeface="Times New Roman" panose="02020603050405020304" pitchFamily="18" charset="0"/>
              </a:rPr>
            </a:br>
            <a:endParaRPr lang="sk-SK" dirty="0">
              <a:latin typeface="Times New Roman" panose="02020603050405020304" pitchFamily="18" charset="0"/>
              <a:cs typeface="Times New Roman" panose="02020603050405020304" pitchFamily="18" charset="0"/>
            </a:endParaRPr>
          </a:p>
        </p:txBody>
      </p:sp>
      <p:sp>
        <p:nvSpPr>
          <p:cNvPr id="3" name="Zástupný symbol obsahu 2"/>
          <p:cNvSpPr>
            <a:spLocks noGrp="1"/>
          </p:cNvSpPr>
          <p:nvPr>
            <p:ph idx="1"/>
          </p:nvPr>
        </p:nvSpPr>
        <p:spPr>
          <a:xfrm>
            <a:off x="0" y="908720"/>
            <a:ext cx="9144000" cy="5949280"/>
          </a:xfrm>
          <a:solidFill>
            <a:schemeClr val="accent4">
              <a:lumMod val="40000"/>
              <a:lumOff val="60000"/>
            </a:schemeClr>
          </a:solidFill>
        </p:spPr>
        <p:txBody>
          <a:bodyPr>
            <a:normAutofit/>
          </a:bodyPr>
          <a:lstStyle/>
          <a:p>
            <a:pPr marL="0" indent="0">
              <a:buNone/>
            </a:pPr>
            <a:r>
              <a:rPr lang="sk-SK" dirty="0">
                <a:latin typeface="Times New Roman" panose="02020603050405020304" pitchFamily="18" charset="0"/>
                <a:cs typeface="Times New Roman" panose="02020603050405020304" pitchFamily="18" charset="0"/>
              </a:rPr>
              <a:t>Voľné radikály si naše telo bežne vytvára samé. Okrem toho ich denne zvonku prijme obrovské množstvo, a to napríklad vplyvom žiarení (UV, RTG, v menšej miere elektromagnetické z televízie, rádia či telefónu), ale aj stresu, fajčenia, znečisteného prostredia a mnohých ďalších faktorov. I keď sa im často pripisujú len negatívne účinky, pravdou je, že voľné radikály potrebujeme k ochrane pred cudzorodými látkami, dokážu aktivovať viaceré enzýmy a sú tiež súčasťou reprodukčného procesu.</a:t>
            </a:r>
          </a:p>
        </p:txBody>
      </p:sp>
    </p:spTree>
    <p:extLst>
      <p:ext uri="{BB962C8B-B14F-4D97-AF65-F5344CB8AC3E}">
        <p14:creationId xmlns:p14="http://schemas.microsoft.com/office/powerpoint/2010/main" val="123636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56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9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37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 y="-47625"/>
            <a:ext cx="9252520" cy="7005017"/>
          </a:xfrm>
          <a:prstGeom prst="rect">
            <a:avLst/>
          </a:prstGeom>
          <a:solidFill>
            <a:schemeClr val="accent3">
              <a:lumMod val="40000"/>
              <a:lumOff val="60000"/>
            </a:schemeClr>
          </a:solidFill>
          <a:ln>
            <a:noFill/>
          </a:ln>
        </p:spPr>
      </p:pic>
    </p:spTree>
    <p:extLst>
      <p:ext uri="{BB962C8B-B14F-4D97-AF65-F5344CB8AC3E}">
        <p14:creationId xmlns:p14="http://schemas.microsoft.com/office/powerpoint/2010/main" val="400834878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765</Words>
  <Application>Microsoft Office PowerPoint</Application>
  <PresentationFormat>Prezentácia na obrazovke (4:3)</PresentationFormat>
  <Paragraphs>37</Paragraphs>
  <Slides>16</Slides>
  <Notes>0</Notes>
  <HiddenSlides>0</HiddenSlides>
  <MMClips>0</MMClips>
  <ScaleCrop>false</ScaleCrop>
  <HeadingPairs>
    <vt:vector size="4" baseType="variant">
      <vt:variant>
        <vt:lpstr>Motív</vt:lpstr>
      </vt:variant>
      <vt:variant>
        <vt:i4>1</vt:i4>
      </vt:variant>
      <vt:variant>
        <vt:lpstr>Nadpisy snímok</vt:lpstr>
      </vt:variant>
      <vt:variant>
        <vt:i4>16</vt:i4>
      </vt:variant>
    </vt:vector>
  </HeadingPairs>
  <TitlesOfParts>
    <vt:vector size="17" baseType="lpstr">
      <vt:lpstr>Motív Office</vt:lpstr>
      <vt:lpstr>Oxidačný stres</vt:lpstr>
      <vt:lpstr> Človek potrebuje kyslík, aby mohol žiť, ale prostý akt vdychovania kyslíka vytvára vysoko reaktívne molekuly, tzv. voľné radikály. Pri interakcii voľných radikálov s ďalšími molekulami v tele vzniká oxidačné poškodenie, ktoré môže viesť k rozvoju celého radu chorôb a ochorení. </vt:lpstr>
      <vt:lpstr> Čo je oxidačný stres? </vt:lpstr>
      <vt:lpstr> Kedy vzniká oxidačný stres? </vt:lpstr>
      <vt:lpstr> Odkiaľ prichádzajú voľné radikály? </vt:lpstr>
      <vt:lpstr>Prezentácia programu PowerPoint</vt:lpstr>
      <vt:lpstr>Prezentácia programu PowerPoint</vt:lpstr>
      <vt:lpstr>Prezentácia programu PowerPoint</vt:lpstr>
      <vt:lpstr>Prezentácia programu PowerPoint</vt:lpstr>
      <vt:lpstr>Vonkajšie faktory oxidačného stresu</vt:lpstr>
      <vt:lpstr> Ako znížiť oxidačný stres? </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Oxidačný stres</dc:title>
  <dc:creator>Ferencová Elena</dc:creator>
  <cp:lastModifiedBy>Ferencová Elena</cp:lastModifiedBy>
  <cp:revision>12</cp:revision>
  <cp:lastPrinted>2016-04-20T08:25:59Z</cp:lastPrinted>
  <dcterms:created xsi:type="dcterms:W3CDTF">2016-03-30T08:39:05Z</dcterms:created>
  <dcterms:modified xsi:type="dcterms:W3CDTF">2016-04-26T06:59:08Z</dcterms:modified>
</cp:coreProperties>
</file>