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9" r:id="rId4"/>
    <p:sldId id="270" r:id="rId5"/>
    <p:sldId id="262" r:id="rId6"/>
    <p:sldId id="263" r:id="rId7"/>
    <p:sldId id="264" r:id="rId8"/>
    <p:sldId id="266" r:id="rId9"/>
    <p:sldId id="265" r:id="rId10"/>
    <p:sldId id="257" r:id="rId11"/>
    <p:sldId id="258" r:id="rId12"/>
    <p:sldId id="268" r:id="rId13"/>
    <p:sldId id="267" r:id="rId14"/>
    <p:sldId id="271" r:id="rId15"/>
    <p:sldId id="260" r:id="rId16"/>
    <p:sldId id="261" r:id="rId1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822B9A5A-89EE-475A-85B6-DCEC92822633}" type="datetimeFigureOut">
              <a:rPr lang="sk-SK" smtClean="0"/>
              <a:t>26. 4. 2016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261563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22B9A5A-89EE-475A-85B6-DCEC92822633}" type="datetimeFigureOut">
              <a:rPr lang="sk-SK" smtClean="0"/>
              <a:t>26. 4. 2016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288947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22B9A5A-89EE-475A-85B6-DCEC92822633}" type="datetimeFigureOut">
              <a:rPr lang="sk-SK" smtClean="0"/>
              <a:t>26. 4. 2016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86428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22B9A5A-89EE-475A-85B6-DCEC92822633}" type="datetimeFigureOut">
              <a:rPr lang="sk-SK" smtClean="0"/>
              <a:t>26. 4. 2016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232278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822B9A5A-89EE-475A-85B6-DCEC92822633}" type="datetimeFigureOut">
              <a:rPr lang="sk-SK" smtClean="0"/>
              <a:t>26. 4. 2016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405799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822B9A5A-89EE-475A-85B6-DCEC92822633}" type="datetimeFigureOut">
              <a:rPr lang="sk-SK" smtClean="0"/>
              <a:t>26. 4. 2016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426890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822B9A5A-89EE-475A-85B6-DCEC92822633}" type="datetimeFigureOut">
              <a:rPr lang="sk-SK" smtClean="0"/>
              <a:t>26. 4. 2016</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204482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822B9A5A-89EE-475A-85B6-DCEC92822633}" type="datetimeFigureOut">
              <a:rPr lang="sk-SK" smtClean="0"/>
              <a:t>26. 4. 2016</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323597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822B9A5A-89EE-475A-85B6-DCEC92822633}" type="datetimeFigureOut">
              <a:rPr lang="sk-SK" smtClean="0"/>
              <a:t>26. 4. 2016</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231780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822B9A5A-89EE-475A-85B6-DCEC92822633}" type="datetimeFigureOut">
              <a:rPr lang="sk-SK" smtClean="0"/>
              <a:t>26. 4. 2016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388378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822B9A5A-89EE-475A-85B6-DCEC92822633}" type="datetimeFigureOut">
              <a:rPr lang="sk-SK" smtClean="0"/>
              <a:t>26. 4. 2016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16E6C6B-3EB9-402D-8502-E7F801BA36CB}" type="slidenum">
              <a:rPr lang="sk-SK" smtClean="0"/>
              <a:t>‹#›</a:t>
            </a:fld>
            <a:endParaRPr lang="sk-SK"/>
          </a:p>
        </p:txBody>
      </p:sp>
    </p:spTree>
    <p:extLst>
      <p:ext uri="{BB962C8B-B14F-4D97-AF65-F5344CB8AC3E}">
        <p14:creationId xmlns:p14="http://schemas.microsoft.com/office/powerpoint/2010/main" val="10247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B9A5A-89EE-475A-85B6-DCEC92822633}" type="datetimeFigureOut">
              <a:rPr lang="sk-SK" smtClean="0"/>
              <a:t>26. 4. 2016</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E6C6B-3EB9-402D-8502-E7F801BA36CB}" type="slidenum">
              <a:rPr lang="sk-SK" smtClean="0"/>
              <a:t>‹#›</a:t>
            </a:fld>
            <a:endParaRPr lang="sk-SK"/>
          </a:p>
        </p:txBody>
      </p:sp>
    </p:spTree>
    <p:extLst>
      <p:ext uri="{BB962C8B-B14F-4D97-AF65-F5344CB8AC3E}">
        <p14:creationId xmlns:p14="http://schemas.microsoft.com/office/powerpoint/2010/main" val="2781519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3212975"/>
          </a:xfrm>
          <a:solidFill>
            <a:schemeClr val="accent3">
              <a:lumMod val="60000"/>
              <a:lumOff val="40000"/>
            </a:schemeClr>
          </a:solidFill>
        </p:spPr>
        <p:txBody>
          <a:bodyPr>
            <a:normAutofit/>
          </a:bodyPr>
          <a:lstStyle/>
          <a:p>
            <a:r>
              <a:rPr lang="sk-SK" sz="8000" dirty="0" smtClean="0"/>
              <a:t>Skleníkový efekt</a:t>
            </a:r>
            <a:endParaRPr lang="sk-SK" sz="8000" dirty="0"/>
          </a:p>
        </p:txBody>
      </p:sp>
      <p:sp>
        <p:nvSpPr>
          <p:cNvPr id="3" name="Podnadpis 2"/>
          <p:cNvSpPr>
            <a:spLocks noGrp="1"/>
          </p:cNvSpPr>
          <p:nvPr>
            <p:ph type="subTitle" idx="1"/>
          </p:nvPr>
        </p:nvSpPr>
        <p:spPr>
          <a:xfrm>
            <a:off x="0" y="3212976"/>
            <a:ext cx="9144000" cy="3645024"/>
          </a:xfrm>
          <a:solidFill>
            <a:schemeClr val="accent3">
              <a:lumMod val="20000"/>
              <a:lumOff val="80000"/>
            </a:schemeClr>
          </a:solidFill>
        </p:spPr>
        <p:txBody>
          <a:bodyPr/>
          <a:lstStyle/>
          <a:p>
            <a:r>
              <a:rPr lang="sk-SK" i="1" dirty="0" smtClean="0">
                <a:solidFill>
                  <a:schemeClr val="tx1"/>
                </a:solidFill>
              </a:rPr>
              <a:t>Doc. RNDr. Elena Ferencová, CSc.</a:t>
            </a:r>
          </a:p>
          <a:p>
            <a:r>
              <a:rPr lang="sk-SK" i="1" dirty="0" smtClean="0">
                <a:solidFill>
                  <a:schemeClr val="tx1"/>
                </a:solidFill>
              </a:rPr>
              <a:t>Ústav lekárskej fyziky, biofyziky, informatiky a </a:t>
            </a:r>
            <a:r>
              <a:rPr lang="sk-SK" i="1" dirty="0" err="1" smtClean="0">
                <a:solidFill>
                  <a:schemeClr val="tx1"/>
                </a:solidFill>
              </a:rPr>
              <a:t>telemedicíny</a:t>
            </a:r>
            <a:r>
              <a:rPr lang="sk-SK" i="1" dirty="0" smtClean="0">
                <a:solidFill>
                  <a:schemeClr val="tx1"/>
                </a:solidFill>
              </a:rPr>
              <a:t>,</a:t>
            </a:r>
          </a:p>
          <a:p>
            <a:r>
              <a:rPr lang="sk-SK" i="1" dirty="0" smtClean="0">
                <a:solidFill>
                  <a:schemeClr val="tx1"/>
                </a:solidFill>
              </a:rPr>
              <a:t>Lekárska fakulta Univerzity Komenského, Bratislava</a:t>
            </a:r>
          </a:p>
          <a:p>
            <a:endParaRPr lang="sk-SK" i="1" dirty="0">
              <a:solidFill>
                <a:schemeClr val="tx1"/>
              </a:solidFill>
            </a:endParaRPr>
          </a:p>
        </p:txBody>
      </p:sp>
    </p:spTree>
    <p:extLst>
      <p:ext uri="{BB962C8B-B14F-4D97-AF65-F5344CB8AC3E}">
        <p14:creationId xmlns:p14="http://schemas.microsoft.com/office/powerpoint/2010/main" val="1400467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138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351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571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620688"/>
          </a:xfrm>
          <a:solidFill>
            <a:schemeClr val="accent1">
              <a:lumMod val="40000"/>
              <a:lumOff val="60000"/>
            </a:schemeClr>
          </a:solidFill>
        </p:spPr>
        <p:txBody>
          <a:bodyPr>
            <a:normAutofit/>
          </a:bodyPr>
          <a:lstStyle/>
          <a:p>
            <a:r>
              <a:rPr lang="sk-SK" sz="3200" b="1" dirty="0"/>
              <a:t>Dôsledok skleníkového efektu - globálne otepľovanie</a:t>
            </a:r>
            <a:endParaRPr lang="sk-SK" sz="3200" dirty="0"/>
          </a:p>
        </p:txBody>
      </p:sp>
      <p:sp>
        <p:nvSpPr>
          <p:cNvPr id="3" name="Zástupný symbol obsahu 2"/>
          <p:cNvSpPr>
            <a:spLocks noGrp="1"/>
          </p:cNvSpPr>
          <p:nvPr>
            <p:ph idx="1"/>
          </p:nvPr>
        </p:nvSpPr>
        <p:spPr>
          <a:xfrm>
            <a:off x="0" y="620688"/>
            <a:ext cx="9144000" cy="6237312"/>
          </a:xfrm>
          <a:solidFill>
            <a:schemeClr val="accent1">
              <a:lumMod val="20000"/>
              <a:lumOff val="80000"/>
            </a:schemeClr>
          </a:solidFill>
        </p:spPr>
        <p:txBody>
          <a:bodyPr>
            <a:normAutofit/>
          </a:bodyPr>
          <a:lstStyle/>
          <a:p>
            <a:pPr marL="0" indent="0">
              <a:buNone/>
            </a:pPr>
            <a:r>
              <a:rPr lang="sk-SK" sz="2400" b="1" dirty="0"/>
              <a:t>Existencia zvýšenej úrovne skleníkového efektu a neustále zvyšovanie emisií CO</a:t>
            </a:r>
            <a:r>
              <a:rPr lang="sk-SK" sz="2400" b="1" baseline="-25000" dirty="0"/>
              <a:t>2</a:t>
            </a:r>
            <a:r>
              <a:rPr lang="sk-SK" sz="2400" b="1" dirty="0"/>
              <a:t> má za následok postupné celosvetové otepľovanie. Uveďme niektoré dôsledky priemerného globálneho oteplenia asi o 4</a:t>
            </a:r>
            <a:r>
              <a:rPr lang="sk-SK" sz="2400" b="1" baseline="30000" dirty="0"/>
              <a:t>0</a:t>
            </a:r>
            <a:r>
              <a:rPr lang="sk-SK" sz="2400" b="1" dirty="0"/>
              <a:t>C, ktoré môže byť spôsobené zvýšením koncentrácie CO</a:t>
            </a:r>
            <a:r>
              <a:rPr lang="sk-SK" sz="2400" b="1" baseline="-25000" dirty="0"/>
              <a:t>2</a:t>
            </a:r>
            <a:r>
              <a:rPr lang="sk-SK" sz="2400" b="1" dirty="0"/>
              <a:t> o 0,042 %, čo je pri súčasnom trende zvyšovania emisií CO</a:t>
            </a:r>
            <a:r>
              <a:rPr lang="sk-SK" sz="2400" b="1" baseline="-25000" dirty="0"/>
              <a:t>2</a:t>
            </a:r>
            <a:r>
              <a:rPr lang="sk-SK" sz="2400" b="1" dirty="0"/>
              <a:t> možné už v budúcom storočí</a:t>
            </a:r>
            <a:r>
              <a:rPr lang="sk-SK" sz="2400" b="1" dirty="0" smtClean="0"/>
              <a:t>.</a:t>
            </a:r>
          </a:p>
          <a:p>
            <a:pPr marL="0" indent="0">
              <a:buNone/>
            </a:pPr>
            <a:endParaRPr lang="sk-SK" sz="2400" b="1" dirty="0" smtClean="0"/>
          </a:p>
          <a:p>
            <a:pPr marL="0" indent="0">
              <a:buNone/>
            </a:pPr>
            <a:r>
              <a:rPr lang="sk-SK" sz="2400" b="1" dirty="0" smtClean="0"/>
              <a:t>Ohrievaním </a:t>
            </a:r>
            <a:r>
              <a:rPr lang="sk-SK" sz="2400" b="1" dirty="0"/>
              <a:t>atmosféry sa mení jej celková cirkulácia a následne dochádza k posunu klimatických pásiem. Priemerným oteplením asi o 4</a:t>
            </a:r>
            <a:r>
              <a:rPr lang="sk-SK" sz="2400" b="1" baseline="30000" dirty="0"/>
              <a:t>0</a:t>
            </a:r>
            <a:r>
              <a:rPr lang="sk-SK" sz="2400" b="1" dirty="0"/>
              <a:t>C by mohlo dôjsť k topeniu ľadovcov v Antarktíde, Arktíde a v Grónsku. Pokiaľ by došlo ku zvýšeniu hladiny svetového oceánu o 1 m, boli by zaplavené rozsiahle, dnes úrodné a husto osídlené územia v Indii, Bangladéši, Európe a inde. To by vyvolalo, okrem iného, nové masové sťahovanie ľudí s následnými národnostnými, náboženskými a politickými konfliktami</a:t>
            </a:r>
            <a:r>
              <a:rPr lang="sk-SK" sz="2400" b="1" dirty="0" smtClean="0"/>
              <a:t>. </a:t>
            </a:r>
            <a:r>
              <a:rPr lang="sk-SK" sz="2400" b="1" dirty="0"/>
              <a:t>Väčšina veľkomiest leží na pobreží. Mnoho malých ostrovov (Fidži, </a:t>
            </a:r>
            <a:r>
              <a:rPr lang="sk-SK" sz="2400" b="1" dirty="0" err="1"/>
              <a:t>Šalamúnové</a:t>
            </a:r>
            <a:r>
              <a:rPr lang="sk-SK" sz="2400" b="1" dirty="0"/>
              <a:t> ostrovy, Seychely, Barbados, Bahamské ostrovy a iné) by sa stali neobývateľnými.</a:t>
            </a:r>
          </a:p>
        </p:txBody>
      </p:sp>
    </p:spTree>
    <p:extLst>
      <p:ext uri="{BB962C8B-B14F-4D97-AF65-F5344CB8AC3E}">
        <p14:creationId xmlns:p14="http://schemas.microsoft.com/office/powerpoint/2010/main" val="2688735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546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663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27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692696"/>
          </a:xfrm>
          <a:solidFill>
            <a:srgbClr val="92D050"/>
          </a:solidFill>
        </p:spPr>
        <p:txBody>
          <a:bodyPr>
            <a:normAutofit fontScale="90000"/>
          </a:bodyPr>
          <a:lstStyle/>
          <a:p>
            <a:pPr algn="l"/>
            <a:r>
              <a:rPr lang="sk-SK" b="1" u="sng" dirty="0" smtClean="0">
                <a:latin typeface="Times New Roman" panose="02020603050405020304" pitchFamily="18" charset="0"/>
                <a:cs typeface="Times New Roman" panose="02020603050405020304" pitchFamily="18" charset="0"/>
              </a:rPr>
              <a:t/>
            </a:r>
            <a:br>
              <a:rPr lang="sk-SK" b="1" u="sng" dirty="0" smtClean="0">
                <a:latin typeface="Times New Roman" panose="02020603050405020304" pitchFamily="18" charset="0"/>
                <a:cs typeface="Times New Roman" panose="02020603050405020304" pitchFamily="18" charset="0"/>
              </a:rPr>
            </a:br>
            <a:r>
              <a:rPr lang="sk-SK" b="1" u="sng" dirty="0" smtClean="0">
                <a:latin typeface="Times New Roman" panose="02020603050405020304" pitchFamily="18" charset="0"/>
                <a:cs typeface="Times New Roman" panose="02020603050405020304" pitchFamily="18" charset="0"/>
              </a:rPr>
              <a:t>Skleníkový efekt</a:t>
            </a:r>
            <a:r>
              <a:rPr lang="sk-SK" dirty="0" smtClean="0">
                <a:latin typeface="Times New Roman" panose="02020603050405020304" pitchFamily="18" charset="0"/>
                <a:cs typeface="Times New Roman" panose="02020603050405020304" pitchFamily="18" charset="0"/>
              </a:rPr>
              <a:t/>
            </a:r>
            <a:br>
              <a:rPr lang="sk-SK" dirty="0" smtClean="0">
                <a:latin typeface="Times New Roman" panose="02020603050405020304" pitchFamily="18" charset="0"/>
                <a:cs typeface="Times New Roman" panose="02020603050405020304" pitchFamily="18" charset="0"/>
              </a:rPr>
            </a:br>
            <a:r>
              <a:rPr lang="sk-SK" dirty="0" smtClean="0"/>
              <a:t> </a:t>
            </a:r>
            <a:endParaRPr lang="sk-SK" dirty="0"/>
          </a:p>
        </p:txBody>
      </p:sp>
      <p:sp>
        <p:nvSpPr>
          <p:cNvPr id="3" name="Zástupný symbol obsahu 2"/>
          <p:cNvSpPr>
            <a:spLocks noGrp="1"/>
          </p:cNvSpPr>
          <p:nvPr>
            <p:ph idx="1"/>
          </p:nvPr>
        </p:nvSpPr>
        <p:spPr>
          <a:xfrm>
            <a:off x="0" y="692696"/>
            <a:ext cx="9144000" cy="6480720"/>
          </a:xfrm>
          <a:solidFill>
            <a:schemeClr val="bg2">
              <a:lumMod val="75000"/>
            </a:schemeClr>
          </a:solidFill>
        </p:spPr>
        <p:txBody>
          <a:bodyPr>
            <a:noAutofit/>
          </a:bodyPr>
          <a:lstStyle/>
          <a:p>
            <a:pPr marL="0" indent="0">
              <a:buNone/>
            </a:pPr>
            <a:r>
              <a:rPr lang="sk-SK" sz="2800" b="1" dirty="0">
                <a:latin typeface="Times New Roman" panose="02020603050405020304" pitchFamily="18" charset="0"/>
                <a:cs typeface="Times New Roman" panose="02020603050405020304" pitchFamily="18" charset="0"/>
              </a:rPr>
              <a:t>Skleníkový efekt</a:t>
            </a:r>
            <a:r>
              <a:rPr lang="sk-SK" sz="2800" dirty="0">
                <a:latin typeface="Times New Roman" panose="02020603050405020304" pitchFamily="18" charset="0"/>
                <a:cs typeface="Times New Roman" panose="02020603050405020304" pitchFamily="18" charset="0"/>
              </a:rPr>
              <a:t> </a:t>
            </a:r>
            <a:r>
              <a:rPr lang="sk-SK" sz="2800" b="1" i="1" dirty="0">
                <a:latin typeface="Times New Roman" panose="02020603050405020304" pitchFamily="18" charset="0"/>
                <a:cs typeface="Times New Roman" panose="02020603050405020304" pitchFamily="18" charset="0"/>
              </a:rPr>
              <a:t>je proces, pri ktorom atmosféra spôsobuje ohrievanie planéty tým, že ľahko prepúšťa slnečné žiarenie ale tepelné žiarenie spätne vyžarované z povrchu planéty účinne absorbuje a bráni tak jeho okamžitému úniku do priestoru. </a:t>
            </a:r>
            <a:r>
              <a:rPr lang="sk-SK" sz="2800" dirty="0" smtClean="0">
                <a:latin typeface="Times New Roman" panose="02020603050405020304" pitchFamily="18" charset="0"/>
                <a:cs typeface="Times New Roman" panose="02020603050405020304" pitchFamily="18" charset="0"/>
              </a:rPr>
              <a:t>V </a:t>
            </a:r>
            <a:r>
              <a:rPr lang="sk-SK" sz="2800" dirty="0">
                <a:latin typeface="Times New Roman" panose="02020603050405020304" pitchFamily="18" charset="0"/>
                <a:cs typeface="Times New Roman" panose="02020603050405020304" pitchFamily="18" charset="0"/>
              </a:rPr>
              <a:t>atmosfére sa zachytáva časť slnečnej energie, čo má za následok otepľovanie Zeme. Nebyť tohto efektu, teplota na Zemi by bola oveľa nižšia. Väčšina klimatológov zastáva názor, že nárast množstva skleníkových plynov, ku ktorému došlo v dôsledku činnosti človeka, umelo zvyšuje skleníkový efekt, čo vedie k zvyšovaniu celkovej teploty a narúšaniu klimatickej </a:t>
            </a:r>
            <a:r>
              <a:rPr lang="sk-SK" sz="2800" dirty="0" smtClean="0">
                <a:latin typeface="Times New Roman" panose="02020603050405020304" pitchFamily="18" charset="0"/>
                <a:cs typeface="Times New Roman" panose="02020603050405020304" pitchFamily="18" charset="0"/>
              </a:rPr>
              <a:t>stability</a:t>
            </a:r>
            <a:r>
              <a:rPr lang="sk-SK" sz="2800" dirty="0">
                <a:latin typeface="Times New Roman" panose="02020603050405020304" pitchFamily="18" charset="0"/>
                <a:cs typeface="Times New Roman" panose="02020603050405020304" pitchFamily="18" charset="0"/>
              </a:rPr>
              <a:t>. </a:t>
            </a:r>
            <a:endParaRPr lang="sk-SK" sz="2800" dirty="0" smtClean="0">
              <a:latin typeface="Times New Roman" panose="02020603050405020304" pitchFamily="18" charset="0"/>
              <a:cs typeface="Times New Roman" panose="02020603050405020304" pitchFamily="18" charset="0"/>
            </a:endParaRPr>
          </a:p>
          <a:p>
            <a:pPr marL="0" indent="0">
              <a:buNone/>
            </a:pPr>
            <a:r>
              <a:rPr lang="sk-SK" sz="2800" dirty="0">
                <a:latin typeface="Times New Roman" panose="02020603050405020304" pitchFamily="18" charset="0"/>
                <a:cs typeface="Times New Roman" panose="02020603050405020304" pitchFamily="18" charset="0"/>
              </a:rPr>
              <a:t>Pojem skleníkový efekt použil  ako prvý francúzsky vedec  </a:t>
            </a:r>
            <a:endParaRPr lang="sk-SK" sz="2800" dirty="0" smtClean="0">
              <a:latin typeface="Times New Roman" panose="02020603050405020304" pitchFamily="18" charset="0"/>
              <a:cs typeface="Times New Roman" panose="02020603050405020304" pitchFamily="18" charset="0"/>
            </a:endParaRPr>
          </a:p>
          <a:p>
            <a:pPr marL="0" indent="0">
              <a:buNone/>
            </a:pPr>
            <a:r>
              <a:rPr lang="sk-SK" sz="2800" b="1" dirty="0" smtClean="0">
                <a:latin typeface="Times New Roman" panose="02020603050405020304" pitchFamily="18" charset="0"/>
                <a:cs typeface="Times New Roman" panose="02020603050405020304" pitchFamily="18" charset="0"/>
              </a:rPr>
              <a:t>J</a:t>
            </a:r>
            <a:r>
              <a:rPr lang="sk-SK" sz="2800" b="1" dirty="0">
                <a:latin typeface="Times New Roman" panose="02020603050405020304" pitchFamily="18" charset="0"/>
                <a:cs typeface="Times New Roman" panose="02020603050405020304" pitchFamily="18" charset="0"/>
              </a:rPr>
              <a:t>. B. J. </a:t>
            </a:r>
            <a:r>
              <a:rPr lang="sk-SK" sz="2800" b="1" dirty="0" err="1">
                <a:latin typeface="Times New Roman" panose="02020603050405020304" pitchFamily="18" charset="0"/>
                <a:cs typeface="Times New Roman" panose="02020603050405020304" pitchFamily="18" charset="0"/>
              </a:rPr>
              <a:t>Fourier</a:t>
            </a:r>
            <a:r>
              <a:rPr lang="sk-SK" sz="2800" b="1" dirty="0">
                <a:latin typeface="Times New Roman" panose="02020603050405020304" pitchFamily="18" charset="0"/>
                <a:cs typeface="Times New Roman" panose="02020603050405020304" pitchFamily="18" charset="0"/>
              </a:rPr>
              <a:t>.</a:t>
            </a:r>
            <a:r>
              <a:rPr lang="sk-SK" sz="2800" dirty="0">
                <a:latin typeface="Times New Roman" panose="02020603050405020304" pitchFamily="18" charset="0"/>
                <a:cs typeface="Times New Roman" panose="02020603050405020304" pitchFamily="18" charset="0"/>
              </a:rPr>
              <a:t> Pochádza zo skleníkov používaných v záhradníctve.</a:t>
            </a:r>
            <a:br>
              <a:rPr lang="sk-SK" sz="2800" dirty="0">
                <a:latin typeface="Times New Roman" panose="02020603050405020304" pitchFamily="18" charset="0"/>
                <a:cs typeface="Times New Roman" panose="02020603050405020304" pitchFamily="18" charset="0"/>
              </a:rPr>
            </a:br>
            <a:r>
              <a:rPr lang="sk-SK" sz="2800" b="1" dirty="0">
                <a:latin typeface="Times New Roman" panose="02020603050405020304" pitchFamily="18" charset="0"/>
                <a:cs typeface="Times New Roman" panose="02020603050405020304" pitchFamily="18" charset="0"/>
              </a:rPr>
              <a:t> </a:t>
            </a:r>
            <a:endParaRPr lang="sk-S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973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07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09"/>
            <a:ext cx="9324528" cy="1005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147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836712"/>
          </a:xfrm>
          <a:solidFill>
            <a:schemeClr val="accent6">
              <a:lumMod val="40000"/>
              <a:lumOff val="60000"/>
            </a:schemeClr>
          </a:solidFill>
        </p:spPr>
        <p:txBody>
          <a:bodyPr>
            <a:normAutofit fontScale="90000"/>
          </a:bodyPr>
          <a:lstStyle/>
          <a:p>
            <a:r>
              <a:rPr lang="sk-SK" b="1" dirty="0"/>
              <a:t>Fyzikálna podstata skleníkového efektu</a:t>
            </a:r>
            <a:endParaRPr lang="sk-SK" dirty="0"/>
          </a:p>
        </p:txBody>
      </p:sp>
      <p:sp>
        <p:nvSpPr>
          <p:cNvPr id="3" name="Zástupný symbol obsahu 2"/>
          <p:cNvSpPr>
            <a:spLocks noGrp="1"/>
          </p:cNvSpPr>
          <p:nvPr>
            <p:ph idx="1"/>
          </p:nvPr>
        </p:nvSpPr>
        <p:spPr>
          <a:xfrm>
            <a:off x="0" y="836712"/>
            <a:ext cx="9144000" cy="6021288"/>
          </a:xfrm>
          <a:solidFill>
            <a:schemeClr val="accent6">
              <a:lumMod val="20000"/>
              <a:lumOff val="80000"/>
            </a:schemeClr>
          </a:solidFill>
        </p:spPr>
        <p:txBody>
          <a:bodyPr>
            <a:normAutofit lnSpcReduction="10000"/>
          </a:bodyPr>
          <a:lstStyle/>
          <a:p>
            <a:pPr marL="0" indent="0">
              <a:buNone/>
            </a:pPr>
            <a:r>
              <a:rPr lang="sk-SK" b="1" dirty="0"/>
              <a:t>Skleníkový efekt </a:t>
            </a:r>
            <a:r>
              <a:rPr lang="sk-SK" dirty="0"/>
              <a:t>je fyzikálny jav súvisiaci s tepelným žiarením </a:t>
            </a:r>
            <a:r>
              <a:rPr lang="sk-SK" dirty="0" smtClean="0"/>
              <a:t>zohriateho </a:t>
            </a:r>
            <a:r>
              <a:rPr lang="sk-SK" dirty="0"/>
              <a:t>telesa - Zeme a jeho pohlcovania Zemskou atmosférou. V </a:t>
            </a:r>
            <a:r>
              <a:rPr lang="sk-SK" dirty="0" err="1"/>
              <a:t>predindustriálnej</a:t>
            </a:r>
            <a:r>
              <a:rPr lang="sk-SK" dirty="0"/>
              <a:t> dobe existoval len tzv. prirodzený skleníkový efekt, spôsobený hlavne existenciou vodnej pary a nízkych koncentrácií CO</a:t>
            </a:r>
            <a:r>
              <a:rPr lang="sk-SK" baseline="-25000" dirty="0"/>
              <a:t>2</a:t>
            </a:r>
            <a:r>
              <a:rPr lang="sk-SK" dirty="0"/>
              <a:t> v atmosfére. Prírodným zdrojom CO</a:t>
            </a:r>
            <a:r>
              <a:rPr lang="sk-SK" baseline="-25000" dirty="0"/>
              <a:t>2</a:t>
            </a:r>
            <a:r>
              <a:rPr lang="sk-SK" dirty="0"/>
              <a:t> bola sopečná činnosť. Bez jeho prítomnosti by bola teplota zemského povrchu asi o </a:t>
            </a:r>
            <a:r>
              <a:rPr lang="sk-SK" dirty="0" smtClean="0"/>
              <a:t>33°C </a:t>
            </a:r>
            <a:r>
              <a:rPr lang="sk-SK" dirty="0"/>
              <a:t>nižšia než je v </a:t>
            </a:r>
            <a:r>
              <a:rPr lang="sk-SK" dirty="0" smtClean="0"/>
              <a:t>skutočnosti. </a:t>
            </a:r>
            <a:r>
              <a:rPr lang="sk-SK" dirty="0"/>
              <a:t>S rozvojom priemyslu na našej planéte začalo množstvo CO</a:t>
            </a:r>
            <a:r>
              <a:rPr lang="sk-SK" baseline="-25000" dirty="0"/>
              <a:t>2</a:t>
            </a:r>
            <a:r>
              <a:rPr lang="sk-SK" dirty="0"/>
              <a:t> a spolu s ním aj ďalších skleníkových plynov v atmosfére stúpať a vedci zistili, že došlo k neúmernému rastu skleníkového efektu oproti jeho prirodzenej úrovni.</a:t>
            </a:r>
            <a:r>
              <a:rPr lang="sk-SK" dirty="0" smtClean="0"/>
              <a:t> </a:t>
            </a:r>
            <a:endParaRPr lang="sk-SK" dirty="0"/>
          </a:p>
        </p:txBody>
      </p:sp>
    </p:spTree>
    <p:extLst>
      <p:ext uri="{BB962C8B-B14F-4D97-AF65-F5344CB8AC3E}">
        <p14:creationId xmlns:p14="http://schemas.microsoft.com/office/powerpoint/2010/main" val="69698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764704"/>
          </a:xfrm>
          <a:solidFill>
            <a:schemeClr val="accent2">
              <a:lumMod val="40000"/>
              <a:lumOff val="60000"/>
            </a:schemeClr>
          </a:solidFill>
        </p:spPr>
        <p:txBody>
          <a:bodyPr>
            <a:normAutofit/>
          </a:bodyPr>
          <a:lstStyle/>
          <a:p>
            <a:r>
              <a:rPr lang="sk-SK" dirty="0"/>
              <a:t>Mechanizmus skleníkového efektu. </a:t>
            </a:r>
          </a:p>
        </p:txBody>
      </p:sp>
      <p:sp>
        <p:nvSpPr>
          <p:cNvPr id="3" name="Zástupný symbol obsahu 2"/>
          <p:cNvSpPr>
            <a:spLocks noGrp="1"/>
          </p:cNvSpPr>
          <p:nvPr>
            <p:ph idx="1"/>
          </p:nvPr>
        </p:nvSpPr>
        <p:spPr>
          <a:xfrm>
            <a:off x="0" y="764704"/>
            <a:ext cx="9144000" cy="6120680"/>
          </a:xfrm>
          <a:solidFill>
            <a:schemeClr val="accent2">
              <a:lumMod val="20000"/>
              <a:lumOff val="80000"/>
            </a:schemeClr>
          </a:solidFill>
        </p:spPr>
        <p:txBody>
          <a:bodyPr>
            <a:normAutofit/>
          </a:bodyPr>
          <a:lstStyle/>
          <a:p>
            <a:pPr marL="0" indent="0">
              <a:buNone/>
            </a:pPr>
            <a:r>
              <a:rPr lang="sk-SK" sz="2800" dirty="0" smtClean="0"/>
              <a:t>Nadmerný obsah skleníkových plynov bráni úniku tepla, ktoré sa naša Zem – ohrievaná Slnkom – snaží vyžiariť späť do vesmíru. Niečo podobné pozorujeme aj v skleníku alebo fóliovníku.</a:t>
            </a:r>
          </a:p>
          <a:p>
            <a:pPr marL="0" indent="0">
              <a:buNone/>
            </a:pPr>
            <a:r>
              <a:rPr lang="sk-SK" sz="2800" dirty="0" smtClean="0"/>
              <a:t> Naša Zem so svojou “fóliou” – znečistenou atmosférou sa tak stáva obrovským fóliovníkom, v ktorom sa teplota voči normálu stále zväčšuje. </a:t>
            </a:r>
            <a:r>
              <a:rPr lang="sk-SK" sz="2800" dirty="0"/>
              <a:t>Slnko vysiela na Zem svoju energiu vo forme elektromagnetického žiarenia. Časť dopadajúceho žiarenia je odrazená zemskou atmosférou, </a:t>
            </a:r>
            <a:r>
              <a:rPr lang="sk-SK" sz="2800" dirty="0" err="1"/>
              <a:t>zbytok</a:t>
            </a:r>
            <a:r>
              <a:rPr lang="sk-SK" sz="2800" dirty="0"/>
              <a:t> ňou preniká a ohrieva zemský povrch (je nutné vziať do úvahy už známy fakt, že horné vrstvy stratosféry absorbujú veľkú časť ultrafialovej zložky spektra).</a:t>
            </a:r>
          </a:p>
        </p:txBody>
      </p:sp>
    </p:spTree>
    <p:extLst>
      <p:ext uri="{BB962C8B-B14F-4D97-AF65-F5344CB8AC3E}">
        <p14:creationId xmlns:p14="http://schemas.microsoft.com/office/powerpoint/2010/main" val="3304275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556792"/>
          </a:xfrm>
          <a:solidFill>
            <a:srgbClr val="FFFF00"/>
          </a:solidFill>
        </p:spPr>
        <p:txBody>
          <a:bodyPr>
            <a:noAutofit/>
          </a:bodyPr>
          <a:lstStyle/>
          <a:p>
            <a:pPr algn="l"/>
            <a:r>
              <a:rPr lang="sk-SK" sz="2800" b="1" dirty="0"/>
              <a:t>Vodná para, CO</a:t>
            </a:r>
            <a:r>
              <a:rPr lang="sk-SK" sz="2800" b="1" baseline="-25000" dirty="0"/>
              <a:t>2</a:t>
            </a:r>
            <a:r>
              <a:rPr lang="sk-SK" sz="2800" b="1" dirty="0"/>
              <a:t> a ďalšie tzv. </a:t>
            </a:r>
            <a:r>
              <a:rPr lang="sk-SK" sz="2800" b="1" u="sng" dirty="0"/>
              <a:t>skleníkové plyny </a:t>
            </a:r>
            <a:r>
              <a:rPr lang="sk-SK" sz="2800" b="1" dirty="0"/>
              <a:t>patria k látkam, ktoré absorbujú dlhovlnnú infračervenú zložku žiarenia, emitovanú zemským povrchom (žiarenie s vlnovou dĺžkou od 0,4 do 14,7 mm)</a:t>
            </a:r>
          </a:p>
        </p:txBody>
      </p:sp>
      <p:sp>
        <p:nvSpPr>
          <p:cNvPr id="3" name="Zástupný symbol obsahu 2"/>
          <p:cNvSpPr>
            <a:spLocks noGrp="1"/>
          </p:cNvSpPr>
          <p:nvPr>
            <p:ph idx="1"/>
          </p:nvPr>
        </p:nvSpPr>
        <p:spPr>
          <a:xfrm>
            <a:off x="0" y="1556792"/>
            <a:ext cx="9144000" cy="5301208"/>
          </a:xfrm>
          <a:solidFill>
            <a:srgbClr val="FFFF00"/>
          </a:solidFill>
        </p:spPr>
        <p:txBody>
          <a:bodyPr>
            <a:normAutofit/>
          </a:bodyPr>
          <a:lstStyle/>
          <a:p>
            <a:pPr marL="0" indent="0">
              <a:buNone/>
            </a:pPr>
            <a:r>
              <a:rPr lang="sk-SK" sz="2800" b="1" dirty="0"/>
              <a:t>Krátkovlnná časť slnečného žiarenia je absorbovaná len v malej miere, naproti tomu červené lúče viditeľnej časti spektra, a najmä neviditeľné dlhovlnné infračervené žiarenie (tzv. tepelné žiarenie) je absorbované významne skleníkovými plynmi. Krátkovlnná zložka zohrieva zemský povrch, ktorý na základe platnosti </a:t>
            </a:r>
            <a:r>
              <a:rPr lang="sk-SK" sz="2800" b="1" dirty="0" err="1"/>
              <a:t>Planckovho</a:t>
            </a:r>
            <a:r>
              <a:rPr lang="sk-SK" sz="2800" b="1" dirty="0"/>
              <a:t> vyžarovacieho zákona vysiela tepelné žiarenie späť do spodných vrstiev atmosféry. Atmosféra obsahujúca vodné pary, najmä clonu oblakov, oxid uhličitý a ďalšie zložky, toto žiarenie neprepúšťa do kozmického priestoru, ale podstatnú časť vracia späť na zemský povrch.</a:t>
            </a:r>
          </a:p>
        </p:txBody>
      </p:sp>
    </p:spTree>
    <p:extLst>
      <p:ext uri="{BB962C8B-B14F-4D97-AF65-F5344CB8AC3E}">
        <p14:creationId xmlns:p14="http://schemas.microsoft.com/office/powerpoint/2010/main" val="13769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417638"/>
          </a:xfrm>
          <a:solidFill>
            <a:srgbClr val="FFC000"/>
          </a:solidFill>
        </p:spPr>
        <p:txBody>
          <a:bodyPr>
            <a:normAutofit/>
          </a:bodyPr>
          <a:lstStyle/>
          <a:p>
            <a:pPr algn="l"/>
            <a:r>
              <a:rPr lang="sk-SK" sz="2800" dirty="0"/>
              <a:t>Termínom </a:t>
            </a:r>
            <a:r>
              <a:rPr lang="sk-SK" sz="2800" b="1" dirty="0"/>
              <a:t>skleníkové plyny </a:t>
            </a:r>
            <a:r>
              <a:rPr lang="sk-SK" sz="2800" dirty="0"/>
              <a:t>označujeme tie </a:t>
            </a:r>
            <a:r>
              <a:rPr lang="sk-SK" sz="2800" dirty="0" smtClean="0"/>
              <a:t>plyny</a:t>
            </a:r>
            <a:br>
              <a:rPr lang="sk-SK" sz="2800" dirty="0" smtClean="0"/>
            </a:br>
            <a:r>
              <a:rPr lang="sk-SK" sz="2800" dirty="0" smtClean="0"/>
              <a:t>v </a:t>
            </a:r>
            <a:r>
              <a:rPr lang="sk-SK" sz="2800" dirty="0"/>
              <a:t>atmosfére, ktoré sú schopné pohlcovať infračervenú zložku slnečného žiarenia.</a:t>
            </a:r>
          </a:p>
        </p:txBody>
      </p:sp>
      <p:sp>
        <p:nvSpPr>
          <p:cNvPr id="3" name="Zástupný symbol obsahu 2"/>
          <p:cNvSpPr>
            <a:spLocks noGrp="1"/>
          </p:cNvSpPr>
          <p:nvPr>
            <p:ph idx="1"/>
          </p:nvPr>
        </p:nvSpPr>
        <p:spPr>
          <a:xfrm>
            <a:off x="0" y="1412776"/>
            <a:ext cx="9144000" cy="5445224"/>
          </a:xfrm>
          <a:solidFill>
            <a:schemeClr val="accent6">
              <a:lumMod val="20000"/>
              <a:lumOff val="80000"/>
            </a:schemeClr>
          </a:solidFill>
        </p:spPr>
        <p:txBody>
          <a:bodyPr>
            <a:normAutofit/>
          </a:bodyPr>
          <a:lstStyle/>
          <a:p>
            <a:pPr marL="0" indent="0">
              <a:buNone/>
            </a:pPr>
            <a:r>
              <a:rPr lang="sk-SK" sz="2800" dirty="0"/>
              <a:t>V dôsledku neuváženej </a:t>
            </a:r>
            <a:r>
              <a:rPr lang="sk-SK" sz="2800" dirty="0" err="1"/>
              <a:t>antropogénnej</a:t>
            </a:r>
            <a:r>
              <a:rPr lang="sk-SK" sz="2800" dirty="0"/>
              <a:t> činnosti sa stali prvotnou príčinou začínajúceho globálneho otepľovania, pretože pri vypúšťaní priemyselných emisií do ovzdušia boli výrazne prekročené ich prirodzené koncentrácie v atmosfére. Napríklad koncentrácia CO</a:t>
            </a:r>
            <a:r>
              <a:rPr lang="sk-SK" sz="2800" baseline="-25000" dirty="0"/>
              <a:t>2</a:t>
            </a:r>
            <a:r>
              <a:rPr lang="sk-SK" sz="2800" dirty="0"/>
              <a:t> pred 300 rokmi bola 0,030 %, v súčasnosti je 0,035 % a ďalej stúpa</a:t>
            </a:r>
            <a:r>
              <a:rPr lang="sk-SK" sz="2800" dirty="0" smtClean="0"/>
              <a:t>.</a:t>
            </a:r>
          </a:p>
          <a:p>
            <a:r>
              <a:rPr lang="sk-SK" sz="2800" dirty="0"/>
              <a:t>oxid uhličitý </a:t>
            </a:r>
            <a:r>
              <a:rPr lang="sk-SK" sz="2800" dirty="0" smtClean="0"/>
              <a:t>                </a:t>
            </a:r>
            <a:r>
              <a:rPr lang="pl-PL" sz="2800" dirty="0" smtClean="0"/>
              <a:t>CO</a:t>
            </a:r>
            <a:r>
              <a:rPr lang="pl-PL" sz="2800" baseline="-25000" dirty="0" smtClean="0"/>
              <a:t>2</a:t>
            </a:r>
            <a:r>
              <a:rPr lang="pl-PL" sz="2800" dirty="0" smtClean="0"/>
              <a:t> </a:t>
            </a:r>
            <a:r>
              <a:rPr lang="pl-PL" sz="2800" dirty="0"/>
              <a:t>  </a:t>
            </a:r>
            <a:r>
              <a:rPr lang="sk-SK" sz="2800" dirty="0"/>
              <a:t>50 </a:t>
            </a:r>
            <a:r>
              <a:rPr lang="sk-SK" sz="2800" dirty="0" smtClean="0"/>
              <a:t>%</a:t>
            </a:r>
            <a:endParaRPr lang="pl-PL" sz="2800" dirty="0" smtClean="0"/>
          </a:p>
          <a:p>
            <a:r>
              <a:rPr lang="pl-PL" sz="2800" dirty="0"/>
              <a:t> </a:t>
            </a:r>
            <a:r>
              <a:rPr lang="sk-SK" sz="2800" dirty="0" smtClean="0"/>
              <a:t>freóny          </a:t>
            </a:r>
            <a:r>
              <a:rPr lang="pl-PL" sz="2800" dirty="0" smtClean="0"/>
              <a:t>               CFC    </a:t>
            </a:r>
            <a:r>
              <a:rPr lang="sk-SK" sz="2800" dirty="0" smtClean="0"/>
              <a:t>20 %</a:t>
            </a:r>
            <a:endParaRPr lang="sk-SK" sz="2800" dirty="0"/>
          </a:p>
          <a:p>
            <a:r>
              <a:rPr lang="sk-SK" sz="2800" dirty="0" err="1" smtClean="0"/>
              <a:t>Methan</a:t>
            </a:r>
            <a:r>
              <a:rPr lang="sk-SK" sz="2800" dirty="0" smtClean="0"/>
              <a:t>                        </a:t>
            </a:r>
            <a:r>
              <a:rPr lang="pl-PL" sz="2800" dirty="0" smtClean="0"/>
              <a:t>CH</a:t>
            </a:r>
            <a:r>
              <a:rPr lang="pl-PL" sz="2800" baseline="-25000" dirty="0" smtClean="0"/>
              <a:t>4</a:t>
            </a:r>
            <a:r>
              <a:rPr lang="pl-PL" sz="2800" dirty="0" smtClean="0"/>
              <a:t>  </a:t>
            </a:r>
            <a:r>
              <a:rPr lang="sk-SK" sz="2800" dirty="0"/>
              <a:t> 16 </a:t>
            </a:r>
            <a:r>
              <a:rPr lang="sk-SK" sz="2800" dirty="0" smtClean="0"/>
              <a:t>% </a:t>
            </a:r>
          </a:p>
          <a:p>
            <a:r>
              <a:rPr lang="sk-SK" sz="2800" dirty="0" err="1" smtClean="0"/>
              <a:t>troposferický</a:t>
            </a:r>
            <a:r>
              <a:rPr lang="sk-SK" sz="2800" dirty="0" smtClean="0"/>
              <a:t> </a:t>
            </a:r>
            <a:r>
              <a:rPr lang="sk-SK" sz="2800" dirty="0"/>
              <a:t>ozón </a:t>
            </a:r>
            <a:r>
              <a:rPr lang="sk-SK" sz="2800" dirty="0" smtClean="0"/>
              <a:t>   </a:t>
            </a:r>
            <a:r>
              <a:rPr lang="pl-PL" sz="2800" dirty="0" smtClean="0"/>
              <a:t>  O</a:t>
            </a:r>
            <a:r>
              <a:rPr lang="pl-PL" sz="2800" baseline="-25000" dirty="0" smtClean="0"/>
              <a:t>3</a:t>
            </a:r>
            <a:r>
              <a:rPr lang="pl-PL" sz="2800" dirty="0" smtClean="0"/>
              <a:t>        8 </a:t>
            </a:r>
            <a:r>
              <a:rPr lang="sk-SK" sz="2800" dirty="0" smtClean="0"/>
              <a:t>% </a:t>
            </a:r>
            <a:endParaRPr lang="pl-PL" sz="2800" dirty="0" smtClean="0"/>
          </a:p>
          <a:p>
            <a:r>
              <a:rPr lang="sk-SK" sz="2800" dirty="0" smtClean="0"/>
              <a:t>oxidy </a:t>
            </a:r>
            <a:r>
              <a:rPr lang="sk-SK" sz="2800" dirty="0"/>
              <a:t>dusíka </a:t>
            </a:r>
            <a:r>
              <a:rPr lang="sk-SK" sz="2800" dirty="0" smtClean="0"/>
              <a:t>                </a:t>
            </a:r>
            <a:r>
              <a:rPr lang="pl-PL" sz="2800" dirty="0" smtClean="0"/>
              <a:t>NO</a:t>
            </a:r>
            <a:r>
              <a:rPr lang="pl-PL" sz="2800" baseline="-25000" dirty="0" smtClean="0"/>
              <a:t>x       </a:t>
            </a:r>
            <a:r>
              <a:rPr lang="sk-SK" sz="2800" dirty="0" smtClean="0"/>
              <a:t>6 %</a:t>
            </a:r>
            <a:endParaRPr lang="pl-PL" sz="2800" dirty="0" smtClean="0"/>
          </a:p>
          <a:p>
            <a:endParaRPr lang="pl-PL" sz="2800" dirty="0" smtClean="0"/>
          </a:p>
          <a:p>
            <a:endParaRPr lang="sk-SK" sz="2800" dirty="0" smtClean="0"/>
          </a:p>
          <a:p>
            <a:pPr marL="0" indent="0">
              <a:buNone/>
            </a:pPr>
            <a:endParaRPr lang="sk-SK" sz="2800" dirty="0"/>
          </a:p>
        </p:txBody>
      </p:sp>
    </p:spTree>
    <p:extLst>
      <p:ext uri="{BB962C8B-B14F-4D97-AF65-F5344CB8AC3E}">
        <p14:creationId xmlns:p14="http://schemas.microsoft.com/office/powerpoint/2010/main" val="2750254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708920"/>
          </a:xfrm>
          <a:solidFill>
            <a:schemeClr val="accent3">
              <a:lumMod val="60000"/>
              <a:lumOff val="40000"/>
            </a:schemeClr>
          </a:solidFill>
        </p:spPr>
        <p:txBody>
          <a:bodyPr>
            <a:noAutofit/>
          </a:bodyPr>
          <a:lstStyle/>
          <a:p>
            <a:pPr algn="l"/>
            <a:r>
              <a:rPr lang="sk-SK" sz="3200" dirty="0"/>
              <a:t>Teplota zemského povrchu a spodných vrstiev atmosféry je teda len z malej časti výsledkom priameho slnečného žiarenia, pretože väčšina tepla pochádza z tepelného vyžarovania zemského povrchu.</a:t>
            </a:r>
          </a:p>
        </p:txBody>
      </p:sp>
      <p:sp>
        <p:nvSpPr>
          <p:cNvPr id="3" name="Zástupný symbol obsahu 2"/>
          <p:cNvSpPr>
            <a:spLocks noGrp="1"/>
          </p:cNvSpPr>
          <p:nvPr>
            <p:ph idx="1"/>
          </p:nvPr>
        </p:nvSpPr>
        <p:spPr>
          <a:xfrm>
            <a:off x="0" y="2636912"/>
            <a:ext cx="9144000" cy="4221088"/>
          </a:xfrm>
          <a:solidFill>
            <a:schemeClr val="accent3">
              <a:lumMod val="20000"/>
              <a:lumOff val="80000"/>
            </a:schemeClr>
          </a:solidFill>
        </p:spPr>
        <p:txBody>
          <a:bodyPr/>
          <a:lstStyle/>
          <a:p>
            <a:pPr marL="0" indent="0">
              <a:buNone/>
            </a:pPr>
            <a:r>
              <a:rPr lang="sk-SK" dirty="0"/>
              <a:t>Preto sú spodné vrstvy atmosféry teplejšie a teplota smerom od zemského povrchu klesá. </a:t>
            </a:r>
            <a:r>
              <a:rPr lang="sk-SK" b="1" dirty="0"/>
              <a:t>Selektívna </a:t>
            </a:r>
            <a:r>
              <a:rPr lang="sk-SK" b="1" dirty="0" err="1"/>
              <a:t>absorbcia</a:t>
            </a:r>
            <a:r>
              <a:rPr lang="sk-SK" b="1" dirty="0"/>
              <a:t> zemskej atmosféry</a:t>
            </a:r>
            <a:r>
              <a:rPr lang="sk-SK" dirty="0"/>
              <a:t>, t.j. skleníkový efekt, hrá v tepelnom režime Zeme významnú úlohu a spolu </a:t>
            </a:r>
            <a:endParaRPr lang="sk-SK" dirty="0" smtClean="0"/>
          </a:p>
          <a:p>
            <a:pPr marL="0" indent="0">
              <a:buNone/>
            </a:pPr>
            <a:r>
              <a:rPr lang="sk-SK" dirty="0" smtClean="0"/>
              <a:t>s </a:t>
            </a:r>
            <a:r>
              <a:rPr lang="sk-SK" dirty="0"/>
              <a:t>ďalšími faktormi, s ktorými je v termodynamickej rovnováhe, ho udržuje na teplote potrebnej pre udržanie života na Zemi </a:t>
            </a:r>
          </a:p>
        </p:txBody>
      </p:sp>
    </p:spTree>
    <p:extLst>
      <p:ext uri="{BB962C8B-B14F-4D97-AF65-F5344CB8AC3E}">
        <p14:creationId xmlns:p14="http://schemas.microsoft.com/office/powerpoint/2010/main" val="337621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664</Words>
  <Application>Microsoft Office PowerPoint</Application>
  <PresentationFormat>Prezentácia na obrazovke (4:3)</PresentationFormat>
  <Paragraphs>30</Paragraphs>
  <Slides>16</Slides>
  <Notes>0</Notes>
  <HiddenSlides>0</HiddenSlides>
  <MMClips>0</MMClips>
  <ScaleCrop>false</ScaleCrop>
  <HeadingPairs>
    <vt:vector size="4" baseType="variant">
      <vt:variant>
        <vt:lpstr>Motív</vt:lpstr>
      </vt:variant>
      <vt:variant>
        <vt:i4>1</vt:i4>
      </vt:variant>
      <vt:variant>
        <vt:lpstr>Nadpisy snímok</vt:lpstr>
      </vt:variant>
      <vt:variant>
        <vt:i4>16</vt:i4>
      </vt:variant>
    </vt:vector>
  </HeadingPairs>
  <TitlesOfParts>
    <vt:vector size="17" baseType="lpstr">
      <vt:lpstr>Motív Office</vt:lpstr>
      <vt:lpstr>Skleníkový efekt</vt:lpstr>
      <vt:lpstr> Skleníkový efekt  </vt:lpstr>
      <vt:lpstr>Prezentácia programu PowerPoint</vt:lpstr>
      <vt:lpstr>Prezentácia programu PowerPoint</vt:lpstr>
      <vt:lpstr>Fyzikálna podstata skleníkového efektu</vt:lpstr>
      <vt:lpstr>Mechanizmus skleníkového efektu. </vt:lpstr>
      <vt:lpstr>Vodná para, CO2 a ďalšie tzv. skleníkové plyny patria k látkam, ktoré absorbujú dlhovlnnú infračervenú zložku žiarenia, emitovanú zemským povrchom (žiarenie s vlnovou dĺžkou od 0,4 do 14,7 mm)</vt:lpstr>
      <vt:lpstr>Termínom skleníkové plyny označujeme tie plyny v atmosfére, ktoré sú schopné pohlcovať infračervenú zložku slnečného žiarenia.</vt:lpstr>
      <vt:lpstr>Teplota zemského povrchu a spodných vrstiev atmosféry je teda len z malej časti výsledkom priameho slnečného žiarenia, pretože väčšina tepla pochádza z tepelného vyžarovania zemského povrchu.</vt:lpstr>
      <vt:lpstr>Prezentácia programu PowerPoint</vt:lpstr>
      <vt:lpstr>Prezentácia programu PowerPoint</vt:lpstr>
      <vt:lpstr>Prezentácia programu PowerPoint</vt:lpstr>
      <vt:lpstr>Dôsledok skleníkového efektu - globálne otepľovanie</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Skleníkový efekt</dc:title>
  <dc:creator>Ferencová Elena</dc:creator>
  <cp:lastModifiedBy>Ferencová Elena</cp:lastModifiedBy>
  <cp:revision>13</cp:revision>
  <dcterms:created xsi:type="dcterms:W3CDTF">2016-03-30T07:20:20Z</dcterms:created>
  <dcterms:modified xsi:type="dcterms:W3CDTF">2016-04-26T07:14:52Z</dcterms:modified>
</cp:coreProperties>
</file>